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87" r:id="rId6"/>
    <p:sldId id="288" r:id="rId7"/>
    <p:sldId id="290" r:id="rId8"/>
    <p:sldId id="291" r:id="rId9"/>
    <p:sldId id="292" r:id="rId10"/>
    <p:sldId id="289" r:id="rId11"/>
    <p:sldId id="294" r:id="rId12"/>
    <p:sldId id="293" r:id="rId13"/>
    <p:sldId id="295" r:id="rId14"/>
    <p:sldId id="296" r:id="rId15"/>
    <p:sldId id="297" r:id="rId16"/>
    <p:sldId id="298" r:id="rId17"/>
    <p:sldId id="304" r:id="rId18"/>
    <p:sldId id="316" r:id="rId19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">
          <p15:clr>
            <a:srgbClr val="A4A3A4"/>
          </p15:clr>
        </p15:guide>
        <p15:guide id="2" orient="horz" pos="2935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000"/>
    <a:srgbClr val="EC2902"/>
    <a:srgbClr val="D122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720" y="102"/>
      </p:cViewPr>
      <p:guideLst>
        <p:guide orient="horz" pos="214"/>
        <p:guide orient="horz" pos="293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AE6EF-200C-4212-9E6F-44FF28B09A21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5EA5A-FB22-4F22-B2F3-F1709D027E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32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945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青铜建服产品联系方式：</a:t>
            </a:r>
            <a:r>
              <a:rPr lang="en-US" altLang="zh-CN" dirty="0" smtClean="0"/>
              <a:t>025-51199491</a:t>
            </a:r>
            <a:r>
              <a:rPr lang="zh-CN" altLang="en-US" dirty="0" smtClean="0"/>
              <a:t>；</a:t>
            </a:r>
            <a:r>
              <a:rPr lang="en-US" altLang="zh-CN" dirty="0" smtClean="0"/>
              <a:t>18115471047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418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562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494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712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560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655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701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231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177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615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654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青铜建服产品联系方式：</a:t>
            </a:r>
            <a:r>
              <a:rPr lang="en-US" altLang="zh-CN" dirty="0" smtClean="0"/>
              <a:t>025-51199491</a:t>
            </a:r>
            <a:r>
              <a:rPr lang="zh-CN" altLang="en-US" dirty="0" smtClean="0"/>
              <a:t>；</a:t>
            </a:r>
            <a:r>
              <a:rPr lang="en-US" altLang="zh-CN" dirty="0" smtClean="0"/>
              <a:t>18115471047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355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925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739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6970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547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070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46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61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76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50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-3870" y="451596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12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35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97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9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47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53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15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7B7C7-6F16-43A8-8317-4FC5E06BBC28}" type="datetimeFigureOut">
              <a:rPr lang="zh-CN" altLang="en-US" smtClean="0"/>
              <a:t>2019/1/8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07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6200000" flipH="1">
            <a:off x="7955699" y="2229966"/>
            <a:ext cx="1693034" cy="683568"/>
          </a:xfrm>
          <a:prstGeom prst="triangle">
            <a:avLst/>
          </a:prstGeom>
          <a:solidFill>
            <a:srgbClr val="D20000"/>
          </a:solidFill>
          <a:ln>
            <a:solidFill>
              <a:srgbClr val="D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五边形 7"/>
          <p:cNvSpPr/>
          <p:nvPr/>
        </p:nvSpPr>
        <p:spPr>
          <a:xfrm>
            <a:off x="0" y="0"/>
            <a:ext cx="5508104" cy="5194052"/>
          </a:xfrm>
          <a:prstGeom prst="homePlate">
            <a:avLst>
              <a:gd name="adj" fmla="val 2155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64004" y="1411505"/>
            <a:ext cx="144016" cy="1008112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680028" y="1286663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187624" y="2582807"/>
            <a:ext cx="34285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19672" y="2849291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年度安全工作总结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43608" y="1203598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2018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28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5400000">
            <a:off x="-946470" y="2104338"/>
            <a:ext cx="2720524" cy="827583"/>
          </a:xfrm>
          <a:prstGeom prst="triangle">
            <a:avLst>
              <a:gd name="adj" fmla="val 50721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 flipH="1">
            <a:off x="2699792" y="0"/>
            <a:ext cx="6444208" cy="5143500"/>
          </a:xfrm>
          <a:prstGeom prst="homePlate">
            <a:avLst>
              <a:gd name="adj" fmla="val 33951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78409" y="947419"/>
            <a:ext cx="45719" cy="43860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247006" y="843558"/>
            <a:ext cx="1263241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8144" y="982057"/>
            <a:ext cx="2088232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</a:lstStyle>
          <a:p>
            <a:r>
              <a:rPr lang="en-US" altLang="zh-CN" sz="3200" dirty="0">
                <a:solidFill>
                  <a:schemeClr val="bg1"/>
                </a:solidFill>
                <a:latin typeface="Courier New" panose="02070309020205020404" pitchFamily="49" charset="0"/>
                <a:ea typeface="细圆体" panose="02010609000101010101" pitchFamily="49" charset="-122"/>
                <a:cs typeface="Courier New" panose="02070309020205020404" pitchFamily="49" charset="0"/>
              </a:rPr>
              <a:t>PREFACE</a:t>
            </a:r>
            <a:endParaRPr lang="zh-CN" altLang="en-US" sz="3200" dirty="0">
              <a:solidFill>
                <a:schemeClr val="bg1"/>
              </a:solidFill>
              <a:latin typeface="Courier New" panose="02070309020205020404" pitchFamily="49" charset="0"/>
              <a:ea typeface="细圆体" panose="02010609000101010101" pitchFamily="49" charset="-122"/>
              <a:cs typeface="Courier New" panose="020703090202050204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1960" y="1671252"/>
            <a:ext cx="4673951" cy="310668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根据古特金制定的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2013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安全生产计划：以“增强安全意识，加强安全教育，强力推行各种安全制度，如进行一系列“安全质量环境”认证，及加强各种安全检查，消除各种安全隐患，确保安全生产”的安全生产管理方针为指导思想，从各领导着手以部带动车间领导及班组的形式抓好安全教育，以以往各单位出现的典型事故为治理重点抓好安全生产，做好安全检查，重点治理、消除各类安全隐患，以确保安全生产。我结合计划认真进行了实施，通过切实贯彻落实公司安全生产管理方针，经过自身努力和踏实工作以及各位领导及广大员工的积极配合、努力，在产量、效益均比上年同期大幅提升的情况下，确保重大安全事故发生率为零，实现了全年安全生产目标。</a:t>
            </a:r>
          </a:p>
        </p:txBody>
      </p:sp>
    </p:spTree>
    <p:extLst>
      <p:ext uri="{BB962C8B-B14F-4D97-AF65-F5344CB8AC3E}">
        <p14:creationId xmlns:p14="http://schemas.microsoft.com/office/powerpoint/2010/main" val="21323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10" grpId="0" animBg="1"/>
      <p:bldP spid="13" grpId="0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等腰三角形 17"/>
          <p:cNvSpPr/>
          <p:nvPr/>
        </p:nvSpPr>
        <p:spPr>
          <a:xfrm flipV="1">
            <a:off x="0" y="-2"/>
            <a:ext cx="5729342" cy="1563640"/>
          </a:xfrm>
          <a:prstGeom prst="triangle">
            <a:avLst>
              <a:gd name="adj" fmla="val 16925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39553" y="341243"/>
            <a:ext cx="1194515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12337" y="2369033"/>
            <a:ext cx="727404" cy="727404"/>
            <a:chOff x="5045856" y="1340290"/>
            <a:chExt cx="727404" cy="727404"/>
          </a:xfrm>
        </p:grpSpPr>
        <p:sp>
          <p:nvSpPr>
            <p:cNvPr id="23" name="椭圆 22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19442" y="1340290"/>
              <a:ext cx="3802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849111" y="445104"/>
            <a:ext cx="45719" cy="43860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147814"/>
            <a:ext cx="9144000" cy="1995686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2252037" y="2369033"/>
            <a:ext cx="727404" cy="727404"/>
            <a:chOff x="5045856" y="1340290"/>
            <a:chExt cx="727404" cy="727404"/>
          </a:xfrm>
        </p:grpSpPr>
        <p:sp>
          <p:nvSpPr>
            <p:cNvPr id="27" name="椭圆 26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19442" y="1340290"/>
              <a:ext cx="4427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96215" y="2412768"/>
            <a:ext cx="727404" cy="727404"/>
            <a:chOff x="5045856" y="1340290"/>
            <a:chExt cx="727404" cy="727404"/>
          </a:xfrm>
        </p:grpSpPr>
        <p:sp>
          <p:nvSpPr>
            <p:cNvPr id="30" name="椭圆 29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19442" y="1340290"/>
              <a:ext cx="4571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10620" y="2381341"/>
            <a:ext cx="727404" cy="727404"/>
            <a:chOff x="5045856" y="1340290"/>
            <a:chExt cx="727404" cy="727404"/>
          </a:xfrm>
        </p:grpSpPr>
        <p:sp>
          <p:nvSpPr>
            <p:cNvPr id="35" name="椭圆 3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219442" y="1340290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94824" y="3186850"/>
            <a:ext cx="1362430" cy="1563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利用多种形式加强安全教育，增强职工安全意识</a:t>
            </a:r>
          </a:p>
        </p:txBody>
      </p:sp>
      <p:sp>
        <p:nvSpPr>
          <p:cNvPr id="45" name="等腰三角形 44"/>
          <p:cNvSpPr/>
          <p:nvPr/>
        </p:nvSpPr>
        <p:spPr>
          <a:xfrm rot="9666872" flipH="1">
            <a:off x="2783512" y="432348"/>
            <a:ext cx="3204905" cy="464119"/>
          </a:xfrm>
          <a:prstGeom prst="triangle">
            <a:avLst>
              <a:gd name="adj" fmla="val 9004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878083" y="490988"/>
            <a:ext cx="204584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1D10693F-1C9A-4CC2-9A17-A08590EB3310}"/>
              </a:ext>
            </a:extLst>
          </p:cNvPr>
          <p:cNvGrpSpPr/>
          <p:nvPr/>
        </p:nvGrpSpPr>
        <p:grpSpPr>
          <a:xfrm>
            <a:off x="7345057" y="2359274"/>
            <a:ext cx="727404" cy="727404"/>
            <a:chOff x="5045856" y="1340290"/>
            <a:chExt cx="727404" cy="727404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B41EEF94-5926-41AC-B22C-9AAB6C7E77F1}"/>
                </a:ext>
              </a:extLst>
            </p:cNvPr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TextBox 35">
              <a:extLst>
                <a:ext uri="{FF2B5EF4-FFF2-40B4-BE49-F238E27FC236}">
                  <a16:creationId xmlns:a16="http://schemas.microsoft.com/office/drawing/2014/main" xmlns="" id="{97D2B0C1-2F42-40BB-A952-B61BF0F57B97}"/>
                </a:ext>
              </a:extLst>
            </p:cNvPr>
            <p:cNvSpPr txBox="1"/>
            <p:nvPr/>
          </p:nvSpPr>
          <p:spPr>
            <a:xfrm>
              <a:off x="5219442" y="1340290"/>
              <a:ext cx="46038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5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BC6B920E-C69C-4E9B-B3E7-23B31E9AC4DB}"/>
              </a:ext>
            </a:extLst>
          </p:cNvPr>
          <p:cNvSpPr/>
          <p:nvPr/>
        </p:nvSpPr>
        <p:spPr>
          <a:xfrm>
            <a:off x="1863040" y="3104079"/>
            <a:ext cx="1362430" cy="1563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深入细致的开展安全检查工作，做到预防为主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xmlns="" id="{9EEFEAB3-2FF7-4D51-B091-23262526D1E9}"/>
              </a:ext>
            </a:extLst>
          </p:cNvPr>
          <p:cNvSpPr/>
          <p:nvPr/>
        </p:nvSpPr>
        <p:spPr>
          <a:xfrm>
            <a:off x="3467825" y="3096437"/>
            <a:ext cx="1362430" cy="1563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贯彻落实安全标准化工作，提高安全管理水平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xmlns="" id="{003897BC-8329-4A6A-B907-F541C87134B3}"/>
              </a:ext>
            </a:extLst>
          </p:cNvPr>
          <p:cNvSpPr/>
          <p:nvPr/>
        </p:nvSpPr>
        <p:spPr>
          <a:xfrm>
            <a:off x="5199985" y="3104079"/>
            <a:ext cx="1362430" cy="1563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在安全上全面推行先进的安全管理体系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909F9488-B5B1-424E-B1DA-F229A9C97787}"/>
              </a:ext>
            </a:extLst>
          </p:cNvPr>
          <p:cNvSpPr/>
          <p:nvPr/>
        </p:nvSpPr>
        <p:spPr>
          <a:xfrm>
            <a:off x="6891963" y="2831114"/>
            <a:ext cx="1362430" cy="1563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存在问题和不足</a:t>
            </a:r>
          </a:p>
        </p:txBody>
      </p:sp>
    </p:spTree>
    <p:extLst>
      <p:ext uri="{BB962C8B-B14F-4D97-AF65-F5344CB8AC3E}">
        <p14:creationId xmlns:p14="http://schemas.microsoft.com/office/powerpoint/2010/main" val="16439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5" grpId="0" animBg="1"/>
      <p:bldP spid="5" grpId="0" animBg="1"/>
      <p:bldP spid="37" grpId="0"/>
      <p:bldP spid="45" grpId="0" animBg="1"/>
      <p:bldP spid="22" grpId="0"/>
      <p:bldP spid="51" grpId="0"/>
      <p:bldP spid="52" grpId="0"/>
      <p:bldP spid="53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3802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465008" y="2771327"/>
            <a:ext cx="4185716" cy="14730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利用多种形式加强安全教育，增强职工安全意识</a:t>
            </a:r>
          </a:p>
        </p:txBody>
      </p:sp>
    </p:spTree>
    <p:extLst>
      <p:ext uri="{BB962C8B-B14F-4D97-AF65-F5344CB8AC3E}">
        <p14:creationId xmlns:p14="http://schemas.microsoft.com/office/powerpoint/2010/main" val="110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9875" y="1907311"/>
            <a:ext cx="3190099" cy="212365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一）利用工作之余集中全场人员进行安全的学习、讨论，学习各个车间及岗位的安全操作规程，下发学习材料，及时传达、贯彻上级文件精神及要求，分析讨论近期国内外各类事故案例，举一反三，结合公司实际查找问题并制定防范措施，提高了安全员综合素质和安全管理能力。另外根据季节性特点，并结合本厂实际生产情况及上周存在问题等，对下周须注意事项进行全面分析和部署，及时发现和解决问题，充分发挥了安全管理网络的作用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89309" y="1093631"/>
            <a:ext cx="3210902" cy="175432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二）针对公司具体生产情况编制了本车间各个岗位的各种安全制度、安全知识，下发到每个职工。特别是对进一年来的新进的员工，更是狠抓安全教育，并利用各种形式组织学习，普及了安全知识和提高了职工自我防护意识。我也利用日常检查、值班等机会与职工深入探讨，及时掌握职工安全心理，随时结合实际进行安全教育，收到了非常良好的教育效果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974" y="1417888"/>
            <a:ext cx="1950375" cy="2806713"/>
            <a:chOff x="3349974" y="1285154"/>
            <a:chExt cx="1950375" cy="2806713"/>
          </a:xfrm>
        </p:grpSpPr>
        <p:sp>
          <p:nvSpPr>
            <p:cNvPr id="5" name="椭圆 4"/>
            <p:cNvSpPr/>
            <p:nvPr/>
          </p:nvSpPr>
          <p:spPr>
            <a:xfrm>
              <a:off x="4109499" y="3079537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>
              <a:grpSpLocks noChangeAspect="1"/>
            </p:cNvGrpSpPr>
            <p:nvPr/>
          </p:nvGrpSpPr>
          <p:grpSpPr>
            <a:xfrm>
              <a:off x="4231045" y="3281920"/>
              <a:ext cx="740988" cy="555378"/>
              <a:chOff x="7419975" y="776288"/>
              <a:chExt cx="811213" cy="608013"/>
            </a:xfrm>
            <a:solidFill>
              <a:srgbClr val="FF0000"/>
            </a:solidFill>
          </p:grpSpPr>
          <p:sp>
            <p:nvSpPr>
              <p:cNvPr id="16" name="Freeform 49"/>
              <p:cNvSpPr>
                <a:spLocks/>
              </p:cNvSpPr>
              <p:nvPr/>
            </p:nvSpPr>
            <p:spPr bwMode="auto">
              <a:xfrm>
                <a:off x="7612063" y="776288"/>
                <a:ext cx="619125" cy="495300"/>
              </a:xfrm>
              <a:custGeom>
                <a:avLst/>
                <a:gdLst>
                  <a:gd name="T0" fmla="*/ 146 w 165"/>
                  <a:gd name="T1" fmla="*/ 19 h 132"/>
                  <a:gd name="T2" fmla="*/ 78 w 165"/>
                  <a:gd name="T3" fmla="*/ 19 h 132"/>
                  <a:gd name="T4" fmla="*/ 62 w 165"/>
                  <a:gd name="T5" fmla="*/ 0 h 132"/>
                  <a:gd name="T6" fmla="*/ 22 w 165"/>
                  <a:gd name="T7" fmla="*/ 0 h 132"/>
                  <a:gd name="T8" fmla="*/ 3 w 165"/>
                  <a:gd name="T9" fmla="*/ 10 h 132"/>
                  <a:gd name="T10" fmla="*/ 0 w 165"/>
                  <a:gd name="T11" fmla="*/ 20 h 132"/>
                  <a:gd name="T12" fmla="*/ 0 w 165"/>
                  <a:gd name="T13" fmla="*/ 21 h 132"/>
                  <a:gd name="T14" fmla="*/ 0 w 165"/>
                  <a:gd name="T15" fmla="*/ 23 h 132"/>
                  <a:gd name="T16" fmla="*/ 0 w 165"/>
                  <a:gd name="T17" fmla="*/ 25 h 132"/>
                  <a:gd name="T18" fmla="*/ 0 w 165"/>
                  <a:gd name="T19" fmla="*/ 54 h 132"/>
                  <a:gd name="T20" fmla="*/ 0 w 165"/>
                  <a:gd name="T21" fmla="*/ 100 h 132"/>
                  <a:gd name="T22" fmla="*/ 15 w 165"/>
                  <a:gd name="T23" fmla="*/ 89 h 132"/>
                  <a:gd name="T24" fmla="*/ 13 w 165"/>
                  <a:gd name="T25" fmla="*/ 78 h 132"/>
                  <a:gd name="T26" fmla="*/ 14 w 165"/>
                  <a:gd name="T27" fmla="*/ 67 h 132"/>
                  <a:gd name="T28" fmla="*/ 61 w 165"/>
                  <a:gd name="T29" fmla="*/ 30 h 132"/>
                  <a:gd name="T30" fmla="*/ 61 w 165"/>
                  <a:gd name="T31" fmla="*/ 30 h 132"/>
                  <a:gd name="T32" fmla="*/ 72 w 165"/>
                  <a:gd name="T33" fmla="*/ 31 h 132"/>
                  <a:gd name="T34" fmla="*/ 72 w 165"/>
                  <a:gd name="T35" fmla="*/ 31 h 132"/>
                  <a:gd name="T36" fmla="*/ 109 w 165"/>
                  <a:gd name="T37" fmla="*/ 78 h 132"/>
                  <a:gd name="T38" fmla="*/ 109 w 165"/>
                  <a:gd name="T39" fmla="*/ 78 h 132"/>
                  <a:gd name="T40" fmla="*/ 108 w 165"/>
                  <a:gd name="T41" fmla="*/ 89 h 132"/>
                  <a:gd name="T42" fmla="*/ 108 w 165"/>
                  <a:gd name="T43" fmla="*/ 89 h 132"/>
                  <a:gd name="T44" fmla="*/ 108 w 165"/>
                  <a:gd name="T45" fmla="*/ 89 h 132"/>
                  <a:gd name="T46" fmla="*/ 61 w 165"/>
                  <a:gd name="T47" fmla="*/ 126 h 132"/>
                  <a:gd name="T48" fmla="*/ 61 w 165"/>
                  <a:gd name="T49" fmla="*/ 126 h 132"/>
                  <a:gd name="T50" fmla="*/ 50 w 165"/>
                  <a:gd name="T51" fmla="*/ 125 h 132"/>
                  <a:gd name="T52" fmla="*/ 36 w 165"/>
                  <a:gd name="T53" fmla="*/ 119 h 132"/>
                  <a:gd name="T54" fmla="*/ 17 w 165"/>
                  <a:gd name="T55" fmla="*/ 132 h 132"/>
                  <a:gd name="T56" fmla="*/ 19 w 165"/>
                  <a:gd name="T57" fmla="*/ 132 h 132"/>
                  <a:gd name="T58" fmla="*/ 146 w 165"/>
                  <a:gd name="T59" fmla="*/ 132 h 132"/>
                  <a:gd name="T60" fmla="*/ 165 w 165"/>
                  <a:gd name="T61" fmla="*/ 114 h 132"/>
                  <a:gd name="T62" fmla="*/ 165 w 165"/>
                  <a:gd name="T63" fmla="*/ 38 h 132"/>
                  <a:gd name="T64" fmla="*/ 146 w 165"/>
                  <a:gd name="T65" fmla="*/ 1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5" h="132">
                    <a:moveTo>
                      <a:pt x="146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8"/>
                      <a:pt x="69" y="0"/>
                      <a:pt x="6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2" y="0"/>
                      <a:pt x="6" y="4"/>
                      <a:pt x="3" y="10"/>
                    </a:cubicBezTo>
                    <a:cubicBezTo>
                      <a:pt x="1" y="13"/>
                      <a:pt x="0" y="17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82"/>
                      <a:pt x="0" y="100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14" y="86"/>
                      <a:pt x="13" y="82"/>
                      <a:pt x="13" y="78"/>
                    </a:cubicBezTo>
                    <a:cubicBezTo>
                      <a:pt x="13" y="74"/>
                      <a:pt x="14" y="71"/>
                      <a:pt x="14" y="67"/>
                    </a:cubicBezTo>
                    <a:cubicBezTo>
                      <a:pt x="20" y="45"/>
                      <a:pt x="39" y="30"/>
                      <a:pt x="6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5" y="30"/>
                      <a:pt x="68" y="30"/>
                      <a:pt x="72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94" y="37"/>
                      <a:pt x="109" y="56"/>
                      <a:pt x="109" y="78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09" y="82"/>
                      <a:pt x="109" y="85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3" y="111"/>
                      <a:pt x="83" y="126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58" y="126"/>
                      <a:pt x="54" y="126"/>
                      <a:pt x="50" y="125"/>
                    </a:cubicBezTo>
                    <a:cubicBezTo>
                      <a:pt x="45" y="124"/>
                      <a:pt x="40" y="121"/>
                      <a:pt x="36" y="119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7" y="132"/>
                      <a:pt x="18" y="132"/>
                      <a:pt x="19" y="132"/>
                    </a:cubicBezTo>
                    <a:cubicBezTo>
                      <a:pt x="146" y="132"/>
                      <a:pt x="146" y="132"/>
                      <a:pt x="146" y="132"/>
                    </a:cubicBezTo>
                    <a:cubicBezTo>
                      <a:pt x="157" y="132"/>
                      <a:pt x="165" y="124"/>
                      <a:pt x="165" y="114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27"/>
                      <a:pt x="157" y="19"/>
                      <a:pt x="146" y="19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Freeform 50"/>
              <p:cNvSpPr>
                <a:spLocks noEditPoints="1"/>
              </p:cNvSpPr>
              <p:nvPr/>
            </p:nvSpPr>
            <p:spPr bwMode="auto">
              <a:xfrm>
                <a:off x="7419975" y="900113"/>
                <a:ext cx="593725" cy="484188"/>
              </a:xfrm>
              <a:custGeom>
                <a:avLst/>
                <a:gdLst>
                  <a:gd name="T0" fmla="*/ 158 w 158"/>
                  <a:gd name="T1" fmla="*/ 45 h 129"/>
                  <a:gd name="T2" fmla="*/ 123 w 158"/>
                  <a:gd name="T3" fmla="*/ 1 h 129"/>
                  <a:gd name="T4" fmla="*/ 112 w 158"/>
                  <a:gd name="T5" fmla="*/ 0 h 129"/>
                  <a:gd name="T6" fmla="*/ 112 w 158"/>
                  <a:gd name="T7" fmla="*/ 0 h 129"/>
                  <a:gd name="T8" fmla="*/ 112 w 158"/>
                  <a:gd name="T9" fmla="*/ 0 h 129"/>
                  <a:gd name="T10" fmla="*/ 68 w 158"/>
                  <a:gd name="T11" fmla="*/ 35 h 129"/>
                  <a:gd name="T12" fmla="*/ 67 w 158"/>
                  <a:gd name="T13" fmla="*/ 45 h 129"/>
                  <a:gd name="T14" fmla="*/ 68 w 158"/>
                  <a:gd name="T15" fmla="*/ 57 h 129"/>
                  <a:gd name="T16" fmla="*/ 68 w 158"/>
                  <a:gd name="T17" fmla="*/ 57 h 129"/>
                  <a:gd name="T18" fmla="*/ 51 w 158"/>
                  <a:gd name="T19" fmla="*/ 70 h 129"/>
                  <a:gd name="T20" fmla="*/ 6 w 158"/>
                  <a:gd name="T21" fmla="*/ 101 h 129"/>
                  <a:gd name="T22" fmla="*/ 0 w 158"/>
                  <a:gd name="T23" fmla="*/ 113 h 129"/>
                  <a:gd name="T24" fmla="*/ 0 w 158"/>
                  <a:gd name="T25" fmla="*/ 113 h 129"/>
                  <a:gd name="T26" fmla="*/ 0 w 158"/>
                  <a:gd name="T27" fmla="*/ 113 h 129"/>
                  <a:gd name="T28" fmla="*/ 3 w 158"/>
                  <a:gd name="T29" fmla="*/ 121 h 129"/>
                  <a:gd name="T30" fmla="*/ 4 w 158"/>
                  <a:gd name="T31" fmla="*/ 123 h 129"/>
                  <a:gd name="T32" fmla="*/ 16 w 158"/>
                  <a:gd name="T33" fmla="*/ 129 h 129"/>
                  <a:gd name="T34" fmla="*/ 16 w 158"/>
                  <a:gd name="T35" fmla="*/ 129 h 129"/>
                  <a:gd name="T36" fmla="*/ 16 w 158"/>
                  <a:gd name="T37" fmla="*/ 129 h 129"/>
                  <a:gd name="T38" fmla="*/ 24 w 158"/>
                  <a:gd name="T39" fmla="*/ 127 h 129"/>
                  <a:gd name="T40" fmla="*/ 26 w 158"/>
                  <a:gd name="T41" fmla="*/ 125 h 129"/>
                  <a:gd name="T42" fmla="*/ 26 w 158"/>
                  <a:gd name="T43" fmla="*/ 125 h 129"/>
                  <a:gd name="T44" fmla="*/ 64 w 158"/>
                  <a:gd name="T45" fmla="*/ 98 h 129"/>
                  <a:gd name="T46" fmla="*/ 87 w 158"/>
                  <a:gd name="T47" fmla="*/ 83 h 129"/>
                  <a:gd name="T48" fmla="*/ 87 w 158"/>
                  <a:gd name="T49" fmla="*/ 83 h 129"/>
                  <a:gd name="T50" fmla="*/ 102 w 158"/>
                  <a:gd name="T51" fmla="*/ 89 h 129"/>
                  <a:gd name="T52" fmla="*/ 112 w 158"/>
                  <a:gd name="T53" fmla="*/ 91 h 129"/>
                  <a:gd name="T54" fmla="*/ 112 w 158"/>
                  <a:gd name="T55" fmla="*/ 91 h 129"/>
                  <a:gd name="T56" fmla="*/ 156 w 158"/>
                  <a:gd name="T57" fmla="*/ 56 h 129"/>
                  <a:gd name="T58" fmla="*/ 156 w 158"/>
                  <a:gd name="T59" fmla="*/ 56 h 129"/>
                  <a:gd name="T60" fmla="*/ 156 w 158"/>
                  <a:gd name="T61" fmla="*/ 55 h 129"/>
                  <a:gd name="T62" fmla="*/ 158 w 158"/>
                  <a:gd name="T63" fmla="*/ 45 h 129"/>
                  <a:gd name="T64" fmla="*/ 48 w 158"/>
                  <a:gd name="T65" fmla="*/ 104 h 129"/>
                  <a:gd name="T66" fmla="*/ 47 w 158"/>
                  <a:gd name="T67" fmla="*/ 102 h 129"/>
                  <a:gd name="T68" fmla="*/ 48 w 158"/>
                  <a:gd name="T69" fmla="*/ 104 h 129"/>
                  <a:gd name="T70" fmla="*/ 24 w 158"/>
                  <a:gd name="T71" fmla="*/ 120 h 129"/>
                  <a:gd name="T72" fmla="*/ 19 w 158"/>
                  <a:gd name="T73" fmla="*/ 121 h 129"/>
                  <a:gd name="T74" fmla="*/ 11 w 158"/>
                  <a:gd name="T75" fmla="*/ 117 h 129"/>
                  <a:gd name="T76" fmla="*/ 10 w 158"/>
                  <a:gd name="T77" fmla="*/ 112 h 129"/>
                  <a:gd name="T78" fmla="*/ 14 w 158"/>
                  <a:gd name="T79" fmla="*/ 105 h 129"/>
                  <a:gd name="T80" fmla="*/ 38 w 158"/>
                  <a:gd name="T81" fmla="*/ 88 h 129"/>
                  <a:gd name="T82" fmla="*/ 43 w 158"/>
                  <a:gd name="T83" fmla="*/ 87 h 129"/>
                  <a:gd name="T84" fmla="*/ 51 w 158"/>
                  <a:gd name="T85" fmla="*/ 91 h 129"/>
                  <a:gd name="T86" fmla="*/ 52 w 158"/>
                  <a:gd name="T87" fmla="*/ 96 h 129"/>
                  <a:gd name="T88" fmla="*/ 48 w 158"/>
                  <a:gd name="T89" fmla="*/ 104 h 129"/>
                  <a:gd name="T90" fmla="*/ 113 w 158"/>
                  <a:gd name="T91" fmla="*/ 74 h 129"/>
                  <a:gd name="T92" fmla="*/ 83 w 158"/>
                  <a:gd name="T93" fmla="*/ 44 h 129"/>
                  <a:gd name="T94" fmla="*/ 113 w 158"/>
                  <a:gd name="T95" fmla="*/ 14 h 129"/>
                  <a:gd name="T96" fmla="*/ 143 w 158"/>
                  <a:gd name="T97" fmla="*/ 44 h 129"/>
                  <a:gd name="T98" fmla="*/ 113 w 158"/>
                  <a:gd name="T99" fmla="*/ 7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8" h="129">
                    <a:moveTo>
                      <a:pt x="158" y="45"/>
                    </a:moveTo>
                    <a:cubicBezTo>
                      <a:pt x="158" y="24"/>
                      <a:pt x="144" y="6"/>
                      <a:pt x="123" y="1"/>
                    </a:cubicBezTo>
                    <a:cubicBezTo>
                      <a:pt x="119" y="0"/>
                      <a:pt x="116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91" y="0"/>
                      <a:pt x="73" y="14"/>
                      <a:pt x="68" y="35"/>
                    </a:cubicBezTo>
                    <a:cubicBezTo>
                      <a:pt x="67" y="38"/>
                      <a:pt x="67" y="42"/>
                      <a:pt x="67" y="45"/>
                    </a:cubicBezTo>
                    <a:cubicBezTo>
                      <a:pt x="67" y="49"/>
                      <a:pt x="67" y="53"/>
                      <a:pt x="68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4"/>
                      <a:pt x="0" y="109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6"/>
                      <a:pt x="1" y="119"/>
                      <a:pt x="3" y="121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7" y="127"/>
                      <a:pt x="12" y="129"/>
                      <a:pt x="16" y="129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19" y="129"/>
                      <a:pt x="22" y="129"/>
                      <a:pt x="24" y="127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92" y="86"/>
                      <a:pt x="96" y="88"/>
                      <a:pt x="102" y="89"/>
                    </a:cubicBezTo>
                    <a:cubicBezTo>
                      <a:pt x="105" y="90"/>
                      <a:pt x="109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33" y="91"/>
                      <a:pt x="151" y="76"/>
                      <a:pt x="156" y="56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7" y="52"/>
                      <a:pt x="158" y="48"/>
                      <a:pt x="158" y="45"/>
                    </a:cubicBezTo>
                    <a:close/>
                    <a:moveTo>
                      <a:pt x="48" y="104"/>
                    </a:moveTo>
                    <a:cubicBezTo>
                      <a:pt x="47" y="102"/>
                      <a:pt x="47" y="102"/>
                      <a:pt x="47" y="10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2" y="121"/>
                      <a:pt x="21" y="121"/>
                      <a:pt x="19" y="121"/>
                    </a:cubicBezTo>
                    <a:cubicBezTo>
                      <a:pt x="16" y="121"/>
                      <a:pt x="13" y="120"/>
                      <a:pt x="11" y="117"/>
                    </a:cubicBezTo>
                    <a:cubicBezTo>
                      <a:pt x="10" y="116"/>
                      <a:pt x="10" y="114"/>
                      <a:pt x="10" y="112"/>
                    </a:cubicBezTo>
                    <a:cubicBezTo>
                      <a:pt x="10" y="109"/>
                      <a:pt x="11" y="106"/>
                      <a:pt x="14" y="105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3" y="87"/>
                    </a:cubicBezTo>
                    <a:cubicBezTo>
                      <a:pt x="46" y="87"/>
                      <a:pt x="49" y="88"/>
                      <a:pt x="51" y="91"/>
                    </a:cubicBezTo>
                    <a:cubicBezTo>
                      <a:pt x="52" y="92"/>
                      <a:pt x="52" y="94"/>
                      <a:pt x="52" y="96"/>
                    </a:cubicBezTo>
                    <a:cubicBezTo>
                      <a:pt x="52" y="99"/>
                      <a:pt x="51" y="102"/>
                      <a:pt x="48" y="104"/>
                    </a:cubicBezTo>
                    <a:close/>
                    <a:moveTo>
                      <a:pt x="113" y="74"/>
                    </a:moveTo>
                    <a:cubicBezTo>
                      <a:pt x="96" y="74"/>
                      <a:pt x="83" y="61"/>
                      <a:pt x="83" y="44"/>
                    </a:cubicBezTo>
                    <a:cubicBezTo>
                      <a:pt x="83" y="27"/>
                      <a:pt x="96" y="14"/>
                      <a:pt x="113" y="14"/>
                    </a:cubicBezTo>
                    <a:cubicBezTo>
                      <a:pt x="130" y="14"/>
                      <a:pt x="143" y="27"/>
                      <a:pt x="143" y="44"/>
                    </a:cubicBezTo>
                    <a:cubicBezTo>
                      <a:pt x="143" y="61"/>
                      <a:pt x="130" y="74"/>
                      <a:pt x="113" y="74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Freeform 51"/>
              <p:cNvSpPr>
                <a:spLocks/>
              </p:cNvSpPr>
              <p:nvPr/>
            </p:nvSpPr>
            <p:spPr bwMode="auto">
              <a:xfrm>
                <a:off x="7791450" y="1092200"/>
                <a:ext cx="136525" cy="66675"/>
              </a:xfrm>
              <a:custGeom>
                <a:avLst/>
                <a:gdLst>
                  <a:gd name="T0" fmla="*/ 34 w 36"/>
                  <a:gd name="T1" fmla="*/ 0 h 18"/>
                  <a:gd name="T2" fmla="*/ 31 w 36"/>
                  <a:gd name="T3" fmla="*/ 2 h 18"/>
                  <a:gd name="T4" fmla="*/ 13 w 36"/>
                  <a:gd name="T5" fmla="*/ 13 h 18"/>
                  <a:gd name="T6" fmla="*/ 4 w 36"/>
                  <a:gd name="T7" fmla="*/ 11 h 18"/>
                  <a:gd name="T8" fmla="*/ 1 w 36"/>
                  <a:gd name="T9" fmla="*/ 12 h 18"/>
                  <a:gd name="T10" fmla="*/ 2 w 36"/>
                  <a:gd name="T11" fmla="*/ 15 h 18"/>
                  <a:gd name="T12" fmla="*/ 2 w 36"/>
                  <a:gd name="T13" fmla="*/ 15 h 18"/>
                  <a:gd name="T14" fmla="*/ 13 w 36"/>
                  <a:gd name="T15" fmla="*/ 18 h 18"/>
                  <a:gd name="T16" fmla="*/ 13 w 36"/>
                  <a:gd name="T17" fmla="*/ 18 h 18"/>
                  <a:gd name="T18" fmla="*/ 36 w 36"/>
                  <a:gd name="T19" fmla="*/ 3 h 18"/>
                  <a:gd name="T20" fmla="*/ 34 w 36"/>
                  <a:gd name="T2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8">
                    <a:moveTo>
                      <a:pt x="34" y="0"/>
                    </a:moveTo>
                    <a:cubicBezTo>
                      <a:pt x="33" y="0"/>
                      <a:pt x="31" y="0"/>
                      <a:pt x="31" y="2"/>
                    </a:cubicBezTo>
                    <a:cubicBezTo>
                      <a:pt x="28" y="8"/>
                      <a:pt x="21" y="13"/>
                      <a:pt x="13" y="13"/>
                    </a:cubicBezTo>
                    <a:cubicBezTo>
                      <a:pt x="10" y="13"/>
                      <a:pt x="7" y="12"/>
                      <a:pt x="4" y="11"/>
                    </a:cubicBezTo>
                    <a:cubicBezTo>
                      <a:pt x="3" y="10"/>
                      <a:pt x="1" y="11"/>
                      <a:pt x="1" y="12"/>
                    </a:cubicBezTo>
                    <a:cubicBezTo>
                      <a:pt x="0" y="13"/>
                      <a:pt x="1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6" y="17"/>
                      <a:pt x="9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3" y="18"/>
                      <a:pt x="32" y="12"/>
                      <a:pt x="36" y="3"/>
                    </a:cubicBezTo>
                    <a:cubicBezTo>
                      <a:pt x="36" y="2"/>
                      <a:pt x="35" y="1"/>
                      <a:pt x="34" y="0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3349974" y="1932564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288019" y="1285154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375"/>
            <p:cNvSpPr>
              <a:spLocks noEditPoints="1"/>
            </p:cNvSpPr>
            <p:nvPr/>
          </p:nvSpPr>
          <p:spPr bwMode="auto">
            <a:xfrm>
              <a:off x="3565512" y="2115572"/>
              <a:ext cx="613569" cy="589186"/>
            </a:xfrm>
            <a:custGeom>
              <a:avLst/>
              <a:gdLst>
                <a:gd name="T0" fmla="*/ 32 w 64"/>
                <a:gd name="T1" fmla="*/ 9 h 61"/>
                <a:gd name="T2" fmla="*/ 22 w 64"/>
                <a:gd name="T3" fmla="*/ 20 h 61"/>
                <a:gd name="T4" fmla="*/ 21 w 64"/>
                <a:gd name="T5" fmla="*/ 46 h 61"/>
                <a:gd name="T6" fmla="*/ 29 w 64"/>
                <a:gd name="T7" fmla="*/ 46 h 61"/>
                <a:gd name="T8" fmla="*/ 29 w 64"/>
                <a:gd name="T9" fmla="*/ 36 h 61"/>
                <a:gd name="T10" fmla="*/ 34 w 64"/>
                <a:gd name="T11" fmla="*/ 36 h 61"/>
                <a:gd name="T12" fmla="*/ 35 w 64"/>
                <a:gd name="T13" fmla="*/ 46 h 61"/>
                <a:gd name="T14" fmla="*/ 42 w 64"/>
                <a:gd name="T15" fmla="*/ 46 h 61"/>
                <a:gd name="T16" fmla="*/ 41 w 64"/>
                <a:gd name="T17" fmla="*/ 20 h 61"/>
                <a:gd name="T18" fmla="*/ 32 w 64"/>
                <a:gd name="T19" fmla="*/ 9 h 61"/>
                <a:gd name="T20" fmla="*/ 35 w 64"/>
                <a:gd name="T21" fmla="*/ 54 h 61"/>
                <a:gd name="T22" fmla="*/ 35 w 64"/>
                <a:gd name="T23" fmla="*/ 61 h 61"/>
                <a:gd name="T24" fmla="*/ 28 w 64"/>
                <a:gd name="T25" fmla="*/ 61 h 61"/>
                <a:gd name="T26" fmla="*/ 28 w 64"/>
                <a:gd name="T27" fmla="*/ 54 h 61"/>
                <a:gd name="T28" fmla="*/ 18 w 64"/>
                <a:gd name="T29" fmla="*/ 54 h 61"/>
                <a:gd name="T30" fmla="*/ 19 w 64"/>
                <a:gd name="T31" fmla="*/ 59 h 61"/>
                <a:gd name="T32" fmla="*/ 19 w 64"/>
                <a:gd name="T33" fmla="*/ 61 h 61"/>
                <a:gd name="T34" fmla="*/ 17 w 64"/>
                <a:gd name="T35" fmla="*/ 61 h 61"/>
                <a:gd name="T36" fmla="*/ 3 w 64"/>
                <a:gd name="T37" fmla="*/ 61 h 61"/>
                <a:gd name="T38" fmla="*/ 1 w 64"/>
                <a:gd name="T39" fmla="*/ 61 h 61"/>
                <a:gd name="T40" fmla="*/ 1 w 64"/>
                <a:gd name="T41" fmla="*/ 59 h 61"/>
                <a:gd name="T42" fmla="*/ 3 w 64"/>
                <a:gd name="T43" fmla="*/ 45 h 61"/>
                <a:gd name="T44" fmla="*/ 12 w 64"/>
                <a:gd name="T45" fmla="*/ 37 h 61"/>
                <a:gd name="T46" fmla="*/ 15 w 64"/>
                <a:gd name="T47" fmla="*/ 18 h 61"/>
                <a:gd name="T48" fmla="*/ 30 w 64"/>
                <a:gd name="T49" fmla="*/ 1 h 61"/>
                <a:gd name="T50" fmla="*/ 32 w 64"/>
                <a:gd name="T51" fmla="*/ 0 h 61"/>
                <a:gd name="T52" fmla="*/ 33 w 64"/>
                <a:gd name="T53" fmla="*/ 1 h 61"/>
                <a:gd name="T54" fmla="*/ 49 w 64"/>
                <a:gd name="T55" fmla="*/ 18 h 61"/>
                <a:gd name="T56" fmla="*/ 51 w 64"/>
                <a:gd name="T57" fmla="*/ 37 h 61"/>
                <a:gd name="T58" fmla="*/ 61 w 64"/>
                <a:gd name="T59" fmla="*/ 45 h 61"/>
                <a:gd name="T60" fmla="*/ 63 w 64"/>
                <a:gd name="T61" fmla="*/ 59 h 61"/>
                <a:gd name="T62" fmla="*/ 63 w 64"/>
                <a:gd name="T63" fmla="*/ 61 h 61"/>
                <a:gd name="T64" fmla="*/ 61 w 64"/>
                <a:gd name="T65" fmla="*/ 61 h 61"/>
                <a:gd name="T66" fmla="*/ 47 w 64"/>
                <a:gd name="T67" fmla="*/ 61 h 61"/>
                <a:gd name="T68" fmla="*/ 45 w 64"/>
                <a:gd name="T69" fmla="*/ 61 h 61"/>
                <a:gd name="T70" fmla="*/ 45 w 64"/>
                <a:gd name="T71" fmla="*/ 59 h 61"/>
                <a:gd name="T72" fmla="*/ 45 w 64"/>
                <a:gd name="T73" fmla="*/ 54 h 61"/>
                <a:gd name="T74" fmla="*/ 35 w 64"/>
                <a:gd name="T75" fmla="*/ 54 h 61"/>
                <a:gd name="T76" fmla="*/ 50 w 64"/>
                <a:gd name="T77" fmla="*/ 47 h 61"/>
                <a:gd name="T78" fmla="*/ 49 w 64"/>
                <a:gd name="T79" fmla="*/ 57 h 61"/>
                <a:gd name="T80" fmla="*/ 59 w 64"/>
                <a:gd name="T81" fmla="*/ 57 h 61"/>
                <a:gd name="T82" fmla="*/ 57 w 64"/>
                <a:gd name="T83" fmla="*/ 47 h 61"/>
                <a:gd name="T84" fmla="*/ 51 w 64"/>
                <a:gd name="T85" fmla="*/ 41 h 61"/>
                <a:gd name="T86" fmla="*/ 50 w 64"/>
                <a:gd name="T87" fmla="*/ 47 h 61"/>
                <a:gd name="T88" fmla="*/ 15 w 64"/>
                <a:gd name="T89" fmla="*/ 57 h 61"/>
                <a:gd name="T90" fmla="*/ 14 w 64"/>
                <a:gd name="T91" fmla="*/ 49 h 61"/>
                <a:gd name="T92" fmla="*/ 13 w 64"/>
                <a:gd name="T93" fmla="*/ 41 h 61"/>
                <a:gd name="T94" fmla="*/ 6 w 64"/>
                <a:gd name="T95" fmla="*/ 47 h 61"/>
                <a:gd name="T96" fmla="*/ 4 w 64"/>
                <a:gd name="T97" fmla="*/ 57 h 61"/>
                <a:gd name="T98" fmla="*/ 15 w 64"/>
                <a:gd name="T99" fmla="*/ 57 h 61"/>
                <a:gd name="T100" fmla="*/ 32 w 64"/>
                <a:gd name="T101" fmla="*/ 22 h 61"/>
                <a:gd name="T102" fmla="*/ 37 w 64"/>
                <a:gd name="T103" fmla="*/ 27 h 61"/>
                <a:gd name="T104" fmla="*/ 32 w 64"/>
                <a:gd name="T105" fmla="*/ 32 h 61"/>
                <a:gd name="T106" fmla="*/ 27 w 64"/>
                <a:gd name="T107" fmla="*/ 27 h 61"/>
                <a:gd name="T108" fmla="*/ 32 w 64"/>
                <a:gd name="T109" fmla="*/ 2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" h="61">
                  <a:moveTo>
                    <a:pt x="32" y="9"/>
                  </a:moveTo>
                  <a:cubicBezTo>
                    <a:pt x="27" y="11"/>
                    <a:pt x="24" y="15"/>
                    <a:pt x="22" y="20"/>
                  </a:cubicBezTo>
                  <a:cubicBezTo>
                    <a:pt x="20" y="27"/>
                    <a:pt x="20" y="35"/>
                    <a:pt x="21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3"/>
                    <a:pt x="29" y="40"/>
                    <a:pt x="29" y="36"/>
                  </a:cubicBezTo>
                  <a:cubicBezTo>
                    <a:pt x="31" y="36"/>
                    <a:pt x="32" y="36"/>
                    <a:pt x="34" y="36"/>
                  </a:cubicBezTo>
                  <a:cubicBezTo>
                    <a:pt x="34" y="40"/>
                    <a:pt x="34" y="43"/>
                    <a:pt x="35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35"/>
                    <a:pt x="43" y="27"/>
                    <a:pt x="41" y="20"/>
                  </a:cubicBezTo>
                  <a:cubicBezTo>
                    <a:pt x="40" y="15"/>
                    <a:pt x="36" y="11"/>
                    <a:pt x="32" y="9"/>
                  </a:cubicBezTo>
                  <a:close/>
                  <a:moveTo>
                    <a:pt x="35" y="54"/>
                  </a:moveTo>
                  <a:cubicBezTo>
                    <a:pt x="35" y="56"/>
                    <a:pt x="35" y="58"/>
                    <a:pt x="35" y="61"/>
                  </a:cubicBezTo>
                  <a:cubicBezTo>
                    <a:pt x="33" y="61"/>
                    <a:pt x="30" y="61"/>
                    <a:pt x="28" y="61"/>
                  </a:cubicBezTo>
                  <a:cubicBezTo>
                    <a:pt x="28" y="58"/>
                    <a:pt x="28" y="56"/>
                    <a:pt x="2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4"/>
                    <a:pt x="1" y="49"/>
                    <a:pt x="3" y="45"/>
                  </a:cubicBezTo>
                  <a:cubicBezTo>
                    <a:pt x="5" y="42"/>
                    <a:pt x="8" y="39"/>
                    <a:pt x="12" y="37"/>
                  </a:cubicBezTo>
                  <a:cubicBezTo>
                    <a:pt x="12" y="29"/>
                    <a:pt x="13" y="23"/>
                    <a:pt x="15" y="18"/>
                  </a:cubicBezTo>
                  <a:cubicBezTo>
                    <a:pt x="17" y="9"/>
                    <a:pt x="23" y="4"/>
                    <a:pt x="30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41" y="4"/>
                    <a:pt x="46" y="9"/>
                    <a:pt x="49" y="18"/>
                  </a:cubicBezTo>
                  <a:cubicBezTo>
                    <a:pt x="51" y="23"/>
                    <a:pt x="51" y="29"/>
                    <a:pt x="51" y="37"/>
                  </a:cubicBezTo>
                  <a:cubicBezTo>
                    <a:pt x="55" y="39"/>
                    <a:pt x="59" y="42"/>
                    <a:pt x="61" y="45"/>
                  </a:cubicBezTo>
                  <a:cubicBezTo>
                    <a:pt x="63" y="49"/>
                    <a:pt x="64" y="54"/>
                    <a:pt x="63" y="59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35" y="54"/>
                    <a:pt x="35" y="54"/>
                    <a:pt x="35" y="54"/>
                  </a:cubicBezTo>
                  <a:close/>
                  <a:moveTo>
                    <a:pt x="50" y="4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3"/>
                    <a:pt x="59" y="50"/>
                    <a:pt x="57" y="47"/>
                  </a:cubicBezTo>
                  <a:cubicBezTo>
                    <a:pt x="56" y="45"/>
                    <a:pt x="54" y="43"/>
                    <a:pt x="51" y="41"/>
                  </a:cubicBezTo>
                  <a:cubicBezTo>
                    <a:pt x="51" y="43"/>
                    <a:pt x="50" y="45"/>
                    <a:pt x="50" y="47"/>
                  </a:cubicBezTo>
                  <a:close/>
                  <a:moveTo>
                    <a:pt x="15" y="57"/>
                  </a:moveTo>
                  <a:cubicBezTo>
                    <a:pt x="14" y="49"/>
                    <a:pt x="14" y="49"/>
                    <a:pt x="14" y="49"/>
                  </a:cubicBezTo>
                  <a:cubicBezTo>
                    <a:pt x="13" y="46"/>
                    <a:pt x="13" y="43"/>
                    <a:pt x="13" y="41"/>
                  </a:cubicBezTo>
                  <a:cubicBezTo>
                    <a:pt x="10" y="43"/>
                    <a:pt x="8" y="45"/>
                    <a:pt x="6" y="47"/>
                  </a:cubicBezTo>
                  <a:cubicBezTo>
                    <a:pt x="5" y="50"/>
                    <a:pt x="4" y="53"/>
                    <a:pt x="4" y="57"/>
                  </a:cubicBezTo>
                  <a:cubicBezTo>
                    <a:pt x="15" y="57"/>
                    <a:pt x="15" y="57"/>
                    <a:pt x="15" y="57"/>
                  </a:cubicBezTo>
                  <a:close/>
                  <a:moveTo>
                    <a:pt x="32" y="22"/>
                  </a:moveTo>
                  <a:cubicBezTo>
                    <a:pt x="35" y="22"/>
                    <a:pt x="37" y="24"/>
                    <a:pt x="37" y="27"/>
                  </a:cubicBezTo>
                  <a:cubicBezTo>
                    <a:pt x="37" y="30"/>
                    <a:pt x="35" y="32"/>
                    <a:pt x="32" y="32"/>
                  </a:cubicBezTo>
                  <a:cubicBezTo>
                    <a:pt x="29" y="32"/>
                    <a:pt x="27" y="30"/>
                    <a:pt x="27" y="27"/>
                  </a:cubicBezTo>
                  <a:cubicBezTo>
                    <a:pt x="27" y="24"/>
                    <a:pt x="29" y="22"/>
                    <a:pt x="32" y="22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4434377" y="1510121"/>
              <a:ext cx="689824" cy="537130"/>
              <a:chOff x="4265839" y="-1204913"/>
              <a:chExt cx="809399" cy="630238"/>
            </a:xfrm>
            <a:solidFill>
              <a:srgbClr val="FF0000"/>
            </a:solidFill>
          </p:grpSpPr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4343400" y="-954088"/>
                <a:ext cx="676275" cy="222250"/>
              </a:xfrm>
              <a:custGeom>
                <a:avLst/>
                <a:gdLst>
                  <a:gd name="T0" fmla="*/ 159 w 180"/>
                  <a:gd name="T1" fmla="*/ 17 h 59"/>
                  <a:gd name="T2" fmla="*/ 96 w 180"/>
                  <a:gd name="T3" fmla="*/ 17 h 59"/>
                  <a:gd name="T4" fmla="*/ 96 w 180"/>
                  <a:gd name="T5" fmla="*/ 7 h 59"/>
                  <a:gd name="T6" fmla="*/ 90 w 180"/>
                  <a:gd name="T7" fmla="*/ 0 h 59"/>
                  <a:gd name="T8" fmla="*/ 84 w 180"/>
                  <a:gd name="T9" fmla="*/ 7 h 59"/>
                  <a:gd name="T10" fmla="*/ 84 w 180"/>
                  <a:gd name="T11" fmla="*/ 17 h 59"/>
                  <a:gd name="T12" fmla="*/ 21 w 180"/>
                  <a:gd name="T13" fmla="*/ 17 h 59"/>
                  <a:gd name="T14" fmla="*/ 0 w 180"/>
                  <a:gd name="T15" fmla="*/ 38 h 59"/>
                  <a:gd name="T16" fmla="*/ 0 w 180"/>
                  <a:gd name="T17" fmla="*/ 52 h 59"/>
                  <a:gd name="T18" fmla="*/ 6 w 180"/>
                  <a:gd name="T19" fmla="*/ 59 h 59"/>
                  <a:gd name="T20" fmla="*/ 13 w 180"/>
                  <a:gd name="T21" fmla="*/ 52 h 59"/>
                  <a:gd name="T22" fmla="*/ 13 w 180"/>
                  <a:gd name="T23" fmla="*/ 38 h 59"/>
                  <a:gd name="T24" fmla="*/ 21 w 180"/>
                  <a:gd name="T25" fmla="*/ 30 h 59"/>
                  <a:gd name="T26" fmla="*/ 84 w 180"/>
                  <a:gd name="T27" fmla="*/ 30 h 59"/>
                  <a:gd name="T28" fmla="*/ 84 w 180"/>
                  <a:gd name="T29" fmla="*/ 47 h 59"/>
                  <a:gd name="T30" fmla="*/ 90 w 180"/>
                  <a:gd name="T31" fmla="*/ 53 h 59"/>
                  <a:gd name="T32" fmla="*/ 96 w 180"/>
                  <a:gd name="T33" fmla="*/ 47 h 59"/>
                  <a:gd name="T34" fmla="*/ 96 w 180"/>
                  <a:gd name="T35" fmla="*/ 30 h 59"/>
                  <a:gd name="T36" fmla="*/ 159 w 180"/>
                  <a:gd name="T37" fmla="*/ 30 h 59"/>
                  <a:gd name="T38" fmla="*/ 168 w 180"/>
                  <a:gd name="T39" fmla="*/ 38 h 59"/>
                  <a:gd name="T40" fmla="*/ 168 w 180"/>
                  <a:gd name="T41" fmla="*/ 52 h 59"/>
                  <a:gd name="T42" fmla="*/ 174 w 180"/>
                  <a:gd name="T43" fmla="*/ 59 h 59"/>
                  <a:gd name="T44" fmla="*/ 180 w 180"/>
                  <a:gd name="T45" fmla="*/ 52 h 59"/>
                  <a:gd name="T46" fmla="*/ 180 w 180"/>
                  <a:gd name="T47" fmla="*/ 38 h 59"/>
                  <a:gd name="T48" fmla="*/ 159 w 180"/>
                  <a:gd name="T49" fmla="*/ 1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59">
                    <a:moveTo>
                      <a:pt x="159" y="17"/>
                    </a:moveTo>
                    <a:cubicBezTo>
                      <a:pt x="96" y="17"/>
                      <a:pt x="96" y="17"/>
                      <a:pt x="96" y="1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4" y="0"/>
                      <a:pt x="90" y="0"/>
                    </a:cubicBezTo>
                    <a:cubicBezTo>
                      <a:pt x="87" y="0"/>
                      <a:pt x="84" y="3"/>
                      <a:pt x="84" y="7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9" y="17"/>
                      <a:pt x="0" y="27"/>
                      <a:pt x="0" y="38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6"/>
                      <a:pt x="3" y="59"/>
                      <a:pt x="6" y="59"/>
                    </a:cubicBezTo>
                    <a:cubicBezTo>
                      <a:pt x="10" y="59"/>
                      <a:pt x="13" y="56"/>
                      <a:pt x="13" y="52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4"/>
                      <a:pt x="16" y="30"/>
                      <a:pt x="21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47"/>
                      <a:pt x="84" y="47"/>
                      <a:pt x="84" y="47"/>
                    </a:cubicBezTo>
                    <a:cubicBezTo>
                      <a:pt x="84" y="51"/>
                      <a:pt x="87" y="53"/>
                      <a:pt x="90" y="53"/>
                    </a:cubicBezTo>
                    <a:cubicBezTo>
                      <a:pt x="94" y="53"/>
                      <a:pt x="96" y="51"/>
                      <a:pt x="96" y="47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64" y="30"/>
                      <a:pt x="168" y="34"/>
                      <a:pt x="168" y="38"/>
                    </a:cubicBezTo>
                    <a:cubicBezTo>
                      <a:pt x="168" y="52"/>
                      <a:pt x="168" y="52"/>
                      <a:pt x="168" y="52"/>
                    </a:cubicBezTo>
                    <a:cubicBezTo>
                      <a:pt x="168" y="56"/>
                      <a:pt x="170" y="59"/>
                      <a:pt x="174" y="59"/>
                    </a:cubicBezTo>
                    <a:cubicBezTo>
                      <a:pt x="177" y="59"/>
                      <a:pt x="180" y="56"/>
                      <a:pt x="180" y="52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27"/>
                      <a:pt x="171" y="17"/>
                      <a:pt x="159" y="17"/>
                    </a:cubicBezTo>
                    <a:close/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7"/>
              <p:cNvSpPr>
                <a:spLocks/>
              </p:cNvSpPr>
              <p:nvPr/>
            </p:nvSpPr>
            <p:spPr bwMode="auto">
              <a:xfrm>
                <a:off x="4265839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>
                <a:off x="4576763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9"/>
              <p:cNvSpPr>
                <a:spLocks/>
              </p:cNvSpPr>
              <p:nvPr/>
            </p:nvSpPr>
            <p:spPr bwMode="auto">
              <a:xfrm>
                <a:off x="4865688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4486501" y="-1204913"/>
                <a:ext cx="390525" cy="228600"/>
              </a:xfrm>
              <a:custGeom>
                <a:avLst/>
                <a:gdLst>
                  <a:gd name="T0" fmla="*/ 104 w 104"/>
                  <a:gd name="T1" fmla="*/ 49 h 61"/>
                  <a:gd name="T2" fmla="*/ 90 w 104"/>
                  <a:gd name="T3" fmla="*/ 61 h 61"/>
                  <a:gd name="T4" fmla="*/ 14 w 104"/>
                  <a:gd name="T5" fmla="*/ 61 h 61"/>
                  <a:gd name="T6" fmla="*/ 0 w 104"/>
                  <a:gd name="T7" fmla="*/ 49 h 61"/>
                  <a:gd name="T8" fmla="*/ 0 w 104"/>
                  <a:gd name="T9" fmla="*/ 12 h 61"/>
                  <a:gd name="T10" fmla="*/ 14 w 104"/>
                  <a:gd name="T11" fmla="*/ 0 h 61"/>
                  <a:gd name="T12" fmla="*/ 90 w 104"/>
                  <a:gd name="T13" fmla="*/ 0 h 61"/>
                  <a:gd name="T14" fmla="*/ 104 w 104"/>
                  <a:gd name="T15" fmla="*/ 12 h 61"/>
                  <a:gd name="T16" fmla="*/ 104 w 104"/>
                  <a:gd name="T17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61">
                    <a:moveTo>
                      <a:pt x="104" y="49"/>
                    </a:moveTo>
                    <a:cubicBezTo>
                      <a:pt x="104" y="56"/>
                      <a:pt x="98" y="61"/>
                      <a:pt x="90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6" y="61"/>
                      <a:pt x="0" y="56"/>
                      <a:pt x="0" y="4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4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8" y="0"/>
                      <a:pt x="104" y="5"/>
                      <a:pt x="104" y="12"/>
                    </a:cubicBezTo>
                    <a:cubicBezTo>
                      <a:pt x="104" y="49"/>
                      <a:pt x="104" y="49"/>
                      <a:pt x="104" y="49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4" name="TextBox 33"/>
          <p:cNvSpPr txBox="1"/>
          <p:nvPr/>
        </p:nvSpPr>
        <p:spPr>
          <a:xfrm>
            <a:off x="5147492" y="3021685"/>
            <a:ext cx="3337153" cy="193899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三）开展了事故警示教育。组织全体职工学习安全警示教育知识。采用案例再现的表现形式，通过对企业典型真实案例的生动再现，使广大干部职工认识到违章就是走向事故、靠近伤害，甚至断送生命。使广大干部职工真正从思想深处懂得安全，重视安全，时时刻刻想着安全。通过丰富多彩的内容及真实案例的生动再现增强了职工安全意识，强化了安全理念，获得了广大干部职工一致好评，提高了职工的安全素质。</a:t>
            </a:r>
          </a:p>
        </p:txBody>
      </p:sp>
      <p:sp>
        <p:nvSpPr>
          <p:cNvPr id="35" name="矩形 34"/>
          <p:cNvSpPr/>
          <p:nvPr/>
        </p:nvSpPr>
        <p:spPr>
          <a:xfrm>
            <a:off x="8526500" y="1123888"/>
            <a:ext cx="45719" cy="874831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499388" y="3021685"/>
            <a:ext cx="57265" cy="87483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06104" y="1961041"/>
            <a:ext cx="53771" cy="107827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11560" y="226595"/>
            <a:ext cx="626469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利用多种形式加强安全教育，增强职工安全意识</a:t>
            </a:r>
          </a:p>
        </p:txBody>
      </p:sp>
      <p:sp>
        <p:nvSpPr>
          <p:cNvPr id="33" name="矩形 32"/>
          <p:cNvSpPr/>
          <p:nvPr/>
        </p:nvSpPr>
        <p:spPr>
          <a:xfrm>
            <a:off x="0" y="328220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676456" y="328220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49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4" grpId="0"/>
      <p:bldP spid="35" grpId="0" animBg="1"/>
      <p:bldP spid="38" grpId="0" animBg="1"/>
      <p:bldP spid="39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325" y="1956427"/>
            <a:ext cx="2829727" cy="156966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四）对重点岗位员工及新进人员进行了厂级安全培训教育。让他们熟知本单位安全生产规章制度、劳动纪律；作业场所存在的风险、防范措施及事故应急措施；有关事故案例等。通过对新员工认真进行教育，使他们对公司安全生产形势有了初步认识，并获得了上岗前必需的基本安全技能和自我防护知识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7041" y="1173237"/>
            <a:ext cx="2833973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五）对外来施工人员加强监管，及时教育，签约安全告知书、跟踪检查、经常在现场结合实际情况进行有针对性的安全教育，规范了他们的很多不安全行为，如违章用火、用电、登高作业等，避免了一些安全事故发生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974" y="1417888"/>
            <a:ext cx="1950375" cy="2806713"/>
            <a:chOff x="3349974" y="1285154"/>
            <a:chExt cx="1950375" cy="2806713"/>
          </a:xfrm>
        </p:grpSpPr>
        <p:sp>
          <p:nvSpPr>
            <p:cNvPr id="5" name="椭圆 4"/>
            <p:cNvSpPr/>
            <p:nvPr/>
          </p:nvSpPr>
          <p:spPr>
            <a:xfrm>
              <a:off x="4109499" y="3079537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>
              <a:grpSpLocks noChangeAspect="1"/>
            </p:cNvGrpSpPr>
            <p:nvPr/>
          </p:nvGrpSpPr>
          <p:grpSpPr>
            <a:xfrm>
              <a:off x="4231045" y="3281920"/>
              <a:ext cx="740988" cy="555378"/>
              <a:chOff x="7419975" y="776288"/>
              <a:chExt cx="811213" cy="608013"/>
            </a:xfrm>
            <a:solidFill>
              <a:srgbClr val="FF0000"/>
            </a:solidFill>
          </p:grpSpPr>
          <p:sp>
            <p:nvSpPr>
              <p:cNvPr id="16" name="Freeform 49"/>
              <p:cNvSpPr>
                <a:spLocks/>
              </p:cNvSpPr>
              <p:nvPr/>
            </p:nvSpPr>
            <p:spPr bwMode="auto">
              <a:xfrm>
                <a:off x="7612063" y="776288"/>
                <a:ext cx="619125" cy="495300"/>
              </a:xfrm>
              <a:custGeom>
                <a:avLst/>
                <a:gdLst>
                  <a:gd name="T0" fmla="*/ 146 w 165"/>
                  <a:gd name="T1" fmla="*/ 19 h 132"/>
                  <a:gd name="T2" fmla="*/ 78 w 165"/>
                  <a:gd name="T3" fmla="*/ 19 h 132"/>
                  <a:gd name="T4" fmla="*/ 62 w 165"/>
                  <a:gd name="T5" fmla="*/ 0 h 132"/>
                  <a:gd name="T6" fmla="*/ 22 w 165"/>
                  <a:gd name="T7" fmla="*/ 0 h 132"/>
                  <a:gd name="T8" fmla="*/ 3 w 165"/>
                  <a:gd name="T9" fmla="*/ 10 h 132"/>
                  <a:gd name="T10" fmla="*/ 0 w 165"/>
                  <a:gd name="T11" fmla="*/ 20 h 132"/>
                  <a:gd name="T12" fmla="*/ 0 w 165"/>
                  <a:gd name="T13" fmla="*/ 21 h 132"/>
                  <a:gd name="T14" fmla="*/ 0 w 165"/>
                  <a:gd name="T15" fmla="*/ 23 h 132"/>
                  <a:gd name="T16" fmla="*/ 0 w 165"/>
                  <a:gd name="T17" fmla="*/ 25 h 132"/>
                  <a:gd name="T18" fmla="*/ 0 w 165"/>
                  <a:gd name="T19" fmla="*/ 54 h 132"/>
                  <a:gd name="T20" fmla="*/ 0 w 165"/>
                  <a:gd name="T21" fmla="*/ 100 h 132"/>
                  <a:gd name="T22" fmla="*/ 15 w 165"/>
                  <a:gd name="T23" fmla="*/ 89 h 132"/>
                  <a:gd name="T24" fmla="*/ 13 w 165"/>
                  <a:gd name="T25" fmla="*/ 78 h 132"/>
                  <a:gd name="T26" fmla="*/ 14 w 165"/>
                  <a:gd name="T27" fmla="*/ 67 h 132"/>
                  <a:gd name="T28" fmla="*/ 61 w 165"/>
                  <a:gd name="T29" fmla="*/ 30 h 132"/>
                  <a:gd name="T30" fmla="*/ 61 w 165"/>
                  <a:gd name="T31" fmla="*/ 30 h 132"/>
                  <a:gd name="T32" fmla="*/ 72 w 165"/>
                  <a:gd name="T33" fmla="*/ 31 h 132"/>
                  <a:gd name="T34" fmla="*/ 72 w 165"/>
                  <a:gd name="T35" fmla="*/ 31 h 132"/>
                  <a:gd name="T36" fmla="*/ 109 w 165"/>
                  <a:gd name="T37" fmla="*/ 78 h 132"/>
                  <a:gd name="T38" fmla="*/ 109 w 165"/>
                  <a:gd name="T39" fmla="*/ 78 h 132"/>
                  <a:gd name="T40" fmla="*/ 108 w 165"/>
                  <a:gd name="T41" fmla="*/ 89 h 132"/>
                  <a:gd name="T42" fmla="*/ 108 w 165"/>
                  <a:gd name="T43" fmla="*/ 89 h 132"/>
                  <a:gd name="T44" fmla="*/ 108 w 165"/>
                  <a:gd name="T45" fmla="*/ 89 h 132"/>
                  <a:gd name="T46" fmla="*/ 61 w 165"/>
                  <a:gd name="T47" fmla="*/ 126 h 132"/>
                  <a:gd name="T48" fmla="*/ 61 w 165"/>
                  <a:gd name="T49" fmla="*/ 126 h 132"/>
                  <a:gd name="T50" fmla="*/ 50 w 165"/>
                  <a:gd name="T51" fmla="*/ 125 h 132"/>
                  <a:gd name="T52" fmla="*/ 36 w 165"/>
                  <a:gd name="T53" fmla="*/ 119 h 132"/>
                  <a:gd name="T54" fmla="*/ 17 w 165"/>
                  <a:gd name="T55" fmla="*/ 132 h 132"/>
                  <a:gd name="T56" fmla="*/ 19 w 165"/>
                  <a:gd name="T57" fmla="*/ 132 h 132"/>
                  <a:gd name="T58" fmla="*/ 146 w 165"/>
                  <a:gd name="T59" fmla="*/ 132 h 132"/>
                  <a:gd name="T60" fmla="*/ 165 w 165"/>
                  <a:gd name="T61" fmla="*/ 114 h 132"/>
                  <a:gd name="T62" fmla="*/ 165 w 165"/>
                  <a:gd name="T63" fmla="*/ 38 h 132"/>
                  <a:gd name="T64" fmla="*/ 146 w 165"/>
                  <a:gd name="T65" fmla="*/ 1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5" h="132">
                    <a:moveTo>
                      <a:pt x="146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8"/>
                      <a:pt x="69" y="0"/>
                      <a:pt x="6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2" y="0"/>
                      <a:pt x="6" y="4"/>
                      <a:pt x="3" y="10"/>
                    </a:cubicBezTo>
                    <a:cubicBezTo>
                      <a:pt x="1" y="13"/>
                      <a:pt x="0" y="17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82"/>
                      <a:pt x="0" y="100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14" y="86"/>
                      <a:pt x="13" y="82"/>
                      <a:pt x="13" y="78"/>
                    </a:cubicBezTo>
                    <a:cubicBezTo>
                      <a:pt x="13" y="74"/>
                      <a:pt x="14" y="71"/>
                      <a:pt x="14" y="67"/>
                    </a:cubicBezTo>
                    <a:cubicBezTo>
                      <a:pt x="20" y="45"/>
                      <a:pt x="39" y="30"/>
                      <a:pt x="6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5" y="30"/>
                      <a:pt x="68" y="30"/>
                      <a:pt x="72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94" y="37"/>
                      <a:pt x="109" y="56"/>
                      <a:pt x="109" y="78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09" y="82"/>
                      <a:pt x="109" y="85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3" y="111"/>
                      <a:pt x="83" y="126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58" y="126"/>
                      <a:pt x="54" y="126"/>
                      <a:pt x="50" y="125"/>
                    </a:cubicBezTo>
                    <a:cubicBezTo>
                      <a:pt x="45" y="124"/>
                      <a:pt x="40" y="121"/>
                      <a:pt x="36" y="119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7" y="132"/>
                      <a:pt x="18" y="132"/>
                      <a:pt x="19" y="132"/>
                    </a:cubicBezTo>
                    <a:cubicBezTo>
                      <a:pt x="146" y="132"/>
                      <a:pt x="146" y="132"/>
                      <a:pt x="146" y="132"/>
                    </a:cubicBezTo>
                    <a:cubicBezTo>
                      <a:pt x="157" y="132"/>
                      <a:pt x="165" y="124"/>
                      <a:pt x="165" y="114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27"/>
                      <a:pt x="157" y="19"/>
                      <a:pt x="146" y="19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Freeform 50"/>
              <p:cNvSpPr>
                <a:spLocks noEditPoints="1"/>
              </p:cNvSpPr>
              <p:nvPr/>
            </p:nvSpPr>
            <p:spPr bwMode="auto">
              <a:xfrm>
                <a:off x="7419975" y="900113"/>
                <a:ext cx="593725" cy="484188"/>
              </a:xfrm>
              <a:custGeom>
                <a:avLst/>
                <a:gdLst>
                  <a:gd name="T0" fmla="*/ 158 w 158"/>
                  <a:gd name="T1" fmla="*/ 45 h 129"/>
                  <a:gd name="T2" fmla="*/ 123 w 158"/>
                  <a:gd name="T3" fmla="*/ 1 h 129"/>
                  <a:gd name="T4" fmla="*/ 112 w 158"/>
                  <a:gd name="T5" fmla="*/ 0 h 129"/>
                  <a:gd name="T6" fmla="*/ 112 w 158"/>
                  <a:gd name="T7" fmla="*/ 0 h 129"/>
                  <a:gd name="T8" fmla="*/ 112 w 158"/>
                  <a:gd name="T9" fmla="*/ 0 h 129"/>
                  <a:gd name="T10" fmla="*/ 68 w 158"/>
                  <a:gd name="T11" fmla="*/ 35 h 129"/>
                  <a:gd name="T12" fmla="*/ 67 w 158"/>
                  <a:gd name="T13" fmla="*/ 45 h 129"/>
                  <a:gd name="T14" fmla="*/ 68 w 158"/>
                  <a:gd name="T15" fmla="*/ 57 h 129"/>
                  <a:gd name="T16" fmla="*/ 68 w 158"/>
                  <a:gd name="T17" fmla="*/ 57 h 129"/>
                  <a:gd name="T18" fmla="*/ 51 w 158"/>
                  <a:gd name="T19" fmla="*/ 70 h 129"/>
                  <a:gd name="T20" fmla="*/ 6 w 158"/>
                  <a:gd name="T21" fmla="*/ 101 h 129"/>
                  <a:gd name="T22" fmla="*/ 0 w 158"/>
                  <a:gd name="T23" fmla="*/ 113 h 129"/>
                  <a:gd name="T24" fmla="*/ 0 w 158"/>
                  <a:gd name="T25" fmla="*/ 113 h 129"/>
                  <a:gd name="T26" fmla="*/ 0 w 158"/>
                  <a:gd name="T27" fmla="*/ 113 h 129"/>
                  <a:gd name="T28" fmla="*/ 3 w 158"/>
                  <a:gd name="T29" fmla="*/ 121 h 129"/>
                  <a:gd name="T30" fmla="*/ 4 w 158"/>
                  <a:gd name="T31" fmla="*/ 123 h 129"/>
                  <a:gd name="T32" fmla="*/ 16 w 158"/>
                  <a:gd name="T33" fmla="*/ 129 h 129"/>
                  <a:gd name="T34" fmla="*/ 16 w 158"/>
                  <a:gd name="T35" fmla="*/ 129 h 129"/>
                  <a:gd name="T36" fmla="*/ 16 w 158"/>
                  <a:gd name="T37" fmla="*/ 129 h 129"/>
                  <a:gd name="T38" fmla="*/ 24 w 158"/>
                  <a:gd name="T39" fmla="*/ 127 h 129"/>
                  <a:gd name="T40" fmla="*/ 26 w 158"/>
                  <a:gd name="T41" fmla="*/ 125 h 129"/>
                  <a:gd name="T42" fmla="*/ 26 w 158"/>
                  <a:gd name="T43" fmla="*/ 125 h 129"/>
                  <a:gd name="T44" fmla="*/ 64 w 158"/>
                  <a:gd name="T45" fmla="*/ 98 h 129"/>
                  <a:gd name="T46" fmla="*/ 87 w 158"/>
                  <a:gd name="T47" fmla="*/ 83 h 129"/>
                  <a:gd name="T48" fmla="*/ 87 w 158"/>
                  <a:gd name="T49" fmla="*/ 83 h 129"/>
                  <a:gd name="T50" fmla="*/ 102 w 158"/>
                  <a:gd name="T51" fmla="*/ 89 h 129"/>
                  <a:gd name="T52" fmla="*/ 112 w 158"/>
                  <a:gd name="T53" fmla="*/ 91 h 129"/>
                  <a:gd name="T54" fmla="*/ 112 w 158"/>
                  <a:gd name="T55" fmla="*/ 91 h 129"/>
                  <a:gd name="T56" fmla="*/ 156 w 158"/>
                  <a:gd name="T57" fmla="*/ 56 h 129"/>
                  <a:gd name="T58" fmla="*/ 156 w 158"/>
                  <a:gd name="T59" fmla="*/ 56 h 129"/>
                  <a:gd name="T60" fmla="*/ 156 w 158"/>
                  <a:gd name="T61" fmla="*/ 55 h 129"/>
                  <a:gd name="T62" fmla="*/ 158 w 158"/>
                  <a:gd name="T63" fmla="*/ 45 h 129"/>
                  <a:gd name="T64" fmla="*/ 48 w 158"/>
                  <a:gd name="T65" fmla="*/ 104 h 129"/>
                  <a:gd name="T66" fmla="*/ 47 w 158"/>
                  <a:gd name="T67" fmla="*/ 102 h 129"/>
                  <a:gd name="T68" fmla="*/ 48 w 158"/>
                  <a:gd name="T69" fmla="*/ 104 h 129"/>
                  <a:gd name="T70" fmla="*/ 24 w 158"/>
                  <a:gd name="T71" fmla="*/ 120 h 129"/>
                  <a:gd name="T72" fmla="*/ 19 w 158"/>
                  <a:gd name="T73" fmla="*/ 121 h 129"/>
                  <a:gd name="T74" fmla="*/ 11 w 158"/>
                  <a:gd name="T75" fmla="*/ 117 h 129"/>
                  <a:gd name="T76" fmla="*/ 10 w 158"/>
                  <a:gd name="T77" fmla="*/ 112 h 129"/>
                  <a:gd name="T78" fmla="*/ 14 w 158"/>
                  <a:gd name="T79" fmla="*/ 105 h 129"/>
                  <a:gd name="T80" fmla="*/ 38 w 158"/>
                  <a:gd name="T81" fmla="*/ 88 h 129"/>
                  <a:gd name="T82" fmla="*/ 43 w 158"/>
                  <a:gd name="T83" fmla="*/ 87 h 129"/>
                  <a:gd name="T84" fmla="*/ 51 w 158"/>
                  <a:gd name="T85" fmla="*/ 91 h 129"/>
                  <a:gd name="T86" fmla="*/ 52 w 158"/>
                  <a:gd name="T87" fmla="*/ 96 h 129"/>
                  <a:gd name="T88" fmla="*/ 48 w 158"/>
                  <a:gd name="T89" fmla="*/ 104 h 129"/>
                  <a:gd name="T90" fmla="*/ 113 w 158"/>
                  <a:gd name="T91" fmla="*/ 74 h 129"/>
                  <a:gd name="T92" fmla="*/ 83 w 158"/>
                  <a:gd name="T93" fmla="*/ 44 h 129"/>
                  <a:gd name="T94" fmla="*/ 113 w 158"/>
                  <a:gd name="T95" fmla="*/ 14 h 129"/>
                  <a:gd name="T96" fmla="*/ 143 w 158"/>
                  <a:gd name="T97" fmla="*/ 44 h 129"/>
                  <a:gd name="T98" fmla="*/ 113 w 158"/>
                  <a:gd name="T99" fmla="*/ 7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8" h="129">
                    <a:moveTo>
                      <a:pt x="158" y="45"/>
                    </a:moveTo>
                    <a:cubicBezTo>
                      <a:pt x="158" y="24"/>
                      <a:pt x="144" y="6"/>
                      <a:pt x="123" y="1"/>
                    </a:cubicBezTo>
                    <a:cubicBezTo>
                      <a:pt x="119" y="0"/>
                      <a:pt x="116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91" y="0"/>
                      <a:pt x="73" y="14"/>
                      <a:pt x="68" y="35"/>
                    </a:cubicBezTo>
                    <a:cubicBezTo>
                      <a:pt x="67" y="38"/>
                      <a:pt x="67" y="42"/>
                      <a:pt x="67" y="45"/>
                    </a:cubicBezTo>
                    <a:cubicBezTo>
                      <a:pt x="67" y="49"/>
                      <a:pt x="67" y="53"/>
                      <a:pt x="68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4"/>
                      <a:pt x="0" y="109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6"/>
                      <a:pt x="1" y="119"/>
                      <a:pt x="3" y="121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7" y="127"/>
                      <a:pt x="12" y="129"/>
                      <a:pt x="16" y="129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19" y="129"/>
                      <a:pt x="22" y="129"/>
                      <a:pt x="24" y="127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92" y="86"/>
                      <a:pt x="96" y="88"/>
                      <a:pt x="102" y="89"/>
                    </a:cubicBezTo>
                    <a:cubicBezTo>
                      <a:pt x="105" y="90"/>
                      <a:pt x="109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33" y="91"/>
                      <a:pt x="151" y="76"/>
                      <a:pt x="156" y="56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7" y="52"/>
                      <a:pt x="158" y="48"/>
                      <a:pt x="158" y="45"/>
                    </a:cubicBezTo>
                    <a:close/>
                    <a:moveTo>
                      <a:pt x="48" y="104"/>
                    </a:moveTo>
                    <a:cubicBezTo>
                      <a:pt x="47" y="102"/>
                      <a:pt x="47" y="102"/>
                      <a:pt x="47" y="10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2" y="121"/>
                      <a:pt x="21" y="121"/>
                      <a:pt x="19" y="121"/>
                    </a:cubicBezTo>
                    <a:cubicBezTo>
                      <a:pt x="16" y="121"/>
                      <a:pt x="13" y="120"/>
                      <a:pt x="11" y="117"/>
                    </a:cubicBezTo>
                    <a:cubicBezTo>
                      <a:pt x="10" y="116"/>
                      <a:pt x="10" y="114"/>
                      <a:pt x="10" y="112"/>
                    </a:cubicBezTo>
                    <a:cubicBezTo>
                      <a:pt x="10" y="109"/>
                      <a:pt x="11" y="106"/>
                      <a:pt x="14" y="105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3" y="87"/>
                    </a:cubicBezTo>
                    <a:cubicBezTo>
                      <a:pt x="46" y="87"/>
                      <a:pt x="49" y="88"/>
                      <a:pt x="51" y="91"/>
                    </a:cubicBezTo>
                    <a:cubicBezTo>
                      <a:pt x="52" y="92"/>
                      <a:pt x="52" y="94"/>
                      <a:pt x="52" y="96"/>
                    </a:cubicBezTo>
                    <a:cubicBezTo>
                      <a:pt x="52" y="99"/>
                      <a:pt x="51" y="102"/>
                      <a:pt x="48" y="104"/>
                    </a:cubicBezTo>
                    <a:close/>
                    <a:moveTo>
                      <a:pt x="113" y="74"/>
                    </a:moveTo>
                    <a:cubicBezTo>
                      <a:pt x="96" y="74"/>
                      <a:pt x="83" y="61"/>
                      <a:pt x="83" y="44"/>
                    </a:cubicBezTo>
                    <a:cubicBezTo>
                      <a:pt x="83" y="27"/>
                      <a:pt x="96" y="14"/>
                      <a:pt x="113" y="14"/>
                    </a:cubicBezTo>
                    <a:cubicBezTo>
                      <a:pt x="130" y="14"/>
                      <a:pt x="143" y="27"/>
                      <a:pt x="143" y="44"/>
                    </a:cubicBezTo>
                    <a:cubicBezTo>
                      <a:pt x="143" y="61"/>
                      <a:pt x="130" y="74"/>
                      <a:pt x="113" y="74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Freeform 51"/>
              <p:cNvSpPr>
                <a:spLocks/>
              </p:cNvSpPr>
              <p:nvPr/>
            </p:nvSpPr>
            <p:spPr bwMode="auto">
              <a:xfrm>
                <a:off x="7791450" y="1092200"/>
                <a:ext cx="136525" cy="66675"/>
              </a:xfrm>
              <a:custGeom>
                <a:avLst/>
                <a:gdLst>
                  <a:gd name="T0" fmla="*/ 34 w 36"/>
                  <a:gd name="T1" fmla="*/ 0 h 18"/>
                  <a:gd name="T2" fmla="*/ 31 w 36"/>
                  <a:gd name="T3" fmla="*/ 2 h 18"/>
                  <a:gd name="T4" fmla="*/ 13 w 36"/>
                  <a:gd name="T5" fmla="*/ 13 h 18"/>
                  <a:gd name="T6" fmla="*/ 4 w 36"/>
                  <a:gd name="T7" fmla="*/ 11 h 18"/>
                  <a:gd name="T8" fmla="*/ 1 w 36"/>
                  <a:gd name="T9" fmla="*/ 12 h 18"/>
                  <a:gd name="T10" fmla="*/ 2 w 36"/>
                  <a:gd name="T11" fmla="*/ 15 h 18"/>
                  <a:gd name="T12" fmla="*/ 2 w 36"/>
                  <a:gd name="T13" fmla="*/ 15 h 18"/>
                  <a:gd name="T14" fmla="*/ 13 w 36"/>
                  <a:gd name="T15" fmla="*/ 18 h 18"/>
                  <a:gd name="T16" fmla="*/ 13 w 36"/>
                  <a:gd name="T17" fmla="*/ 18 h 18"/>
                  <a:gd name="T18" fmla="*/ 36 w 36"/>
                  <a:gd name="T19" fmla="*/ 3 h 18"/>
                  <a:gd name="T20" fmla="*/ 34 w 36"/>
                  <a:gd name="T2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8">
                    <a:moveTo>
                      <a:pt x="34" y="0"/>
                    </a:moveTo>
                    <a:cubicBezTo>
                      <a:pt x="33" y="0"/>
                      <a:pt x="31" y="0"/>
                      <a:pt x="31" y="2"/>
                    </a:cubicBezTo>
                    <a:cubicBezTo>
                      <a:pt x="28" y="8"/>
                      <a:pt x="21" y="13"/>
                      <a:pt x="13" y="13"/>
                    </a:cubicBezTo>
                    <a:cubicBezTo>
                      <a:pt x="10" y="13"/>
                      <a:pt x="7" y="12"/>
                      <a:pt x="4" y="11"/>
                    </a:cubicBezTo>
                    <a:cubicBezTo>
                      <a:pt x="3" y="10"/>
                      <a:pt x="1" y="11"/>
                      <a:pt x="1" y="12"/>
                    </a:cubicBezTo>
                    <a:cubicBezTo>
                      <a:pt x="0" y="13"/>
                      <a:pt x="1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6" y="17"/>
                      <a:pt x="9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3" y="18"/>
                      <a:pt x="32" y="12"/>
                      <a:pt x="36" y="3"/>
                    </a:cubicBezTo>
                    <a:cubicBezTo>
                      <a:pt x="36" y="2"/>
                      <a:pt x="35" y="1"/>
                      <a:pt x="34" y="0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3349974" y="1932564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288019" y="1285154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375"/>
            <p:cNvSpPr>
              <a:spLocks noEditPoints="1"/>
            </p:cNvSpPr>
            <p:nvPr/>
          </p:nvSpPr>
          <p:spPr bwMode="auto">
            <a:xfrm>
              <a:off x="3565512" y="2115572"/>
              <a:ext cx="613569" cy="589186"/>
            </a:xfrm>
            <a:custGeom>
              <a:avLst/>
              <a:gdLst>
                <a:gd name="T0" fmla="*/ 32 w 64"/>
                <a:gd name="T1" fmla="*/ 9 h 61"/>
                <a:gd name="T2" fmla="*/ 22 w 64"/>
                <a:gd name="T3" fmla="*/ 20 h 61"/>
                <a:gd name="T4" fmla="*/ 21 w 64"/>
                <a:gd name="T5" fmla="*/ 46 h 61"/>
                <a:gd name="T6" fmla="*/ 29 w 64"/>
                <a:gd name="T7" fmla="*/ 46 h 61"/>
                <a:gd name="T8" fmla="*/ 29 w 64"/>
                <a:gd name="T9" fmla="*/ 36 h 61"/>
                <a:gd name="T10" fmla="*/ 34 w 64"/>
                <a:gd name="T11" fmla="*/ 36 h 61"/>
                <a:gd name="T12" fmla="*/ 35 w 64"/>
                <a:gd name="T13" fmla="*/ 46 h 61"/>
                <a:gd name="T14" fmla="*/ 42 w 64"/>
                <a:gd name="T15" fmla="*/ 46 h 61"/>
                <a:gd name="T16" fmla="*/ 41 w 64"/>
                <a:gd name="T17" fmla="*/ 20 h 61"/>
                <a:gd name="T18" fmla="*/ 32 w 64"/>
                <a:gd name="T19" fmla="*/ 9 h 61"/>
                <a:gd name="T20" fmla="*/ 35 w 64"/>
                <a:gd name="T21" fmla="*/ 54 h 61"/>
                <a:gd name="T22" fmla="*/ 35 w 64"/>
                <a:gd name="T23" fmla="*/ 61 h 61"/>
                <a:gd name="T24" fmla="*/ 28 w 64"/>
                <a:gd name="T25" fmla="*/ 61 h 61"/>
                <a:gd name="T26" fmla="*/ 28 w 64"/>
                <a:gd name="T27" fmla="*/ 54 h 61"/>
                <a:gd name="T28" fmla="*/ 18 w 64"/>
                <a:gd name="T29" fmla="*/ 54 h 61"/>
                <a:gd name="T30" fmla="*/ 19 w 64"/>
                <a:gd name="T31" fmla="*/ 59 h 61"/>
                <a:gd name="T32" fmla="*/ 19 w 64"/>
                <a:gd name="T33" fmla="*/ 61 h 61"/>
                <a:gd name="T34" fmla="*/ 17 w 64"/>
                <a:gd name="T35" fmla="*/ 61 h 61"/>
                <a:gd name="T36" fmla="*/ 3 w 64"/>
                <a:gd name="T37" fmla="*/ 61 h 61"/>
                <a:gd name="T38" fmla="*/ 1 w 64"/>
                <a:gd name="T39" fmla="*/ 61 h 61"/>
                <a:gd name="T40" fmla="*/ 1 w 64"/>
                <a:gd name="T41" fmla="*/ 59 h 61"/>
                <a:gd name="T42" fmla="*/ 3 w 64"/>
                <a:gd name="T43" fmla="*/ 45 h 61"/>
                <a:gd name="T44" fmla="*/ 12 w 64"/>
                <a:gd name="T45" fmla="*/ 37 h 61"/>
                <a:gd name="T46" fmla="*/ 15 w 64"/>
                <a:gd name="T47" fmla="*/ 18 h 61"/>
                <a:gd name="T48" fmla="*/ 30 w 64"/>
                <a:gd name="T49" fmla="*/ 1 h 61"/>
                <a:gd name="T50" fmla="*/ 32 w 64"/>
                <a:gd name="T51" fmla="*/ 0 h 61"/>
                <a:gd name="T52" fmla="*/ 33 w 64"/>
                <a:gd name="T53" fmla="*/ 1 h 61"/>
                <a:gd name="T54" fmla="*/ 49 w 64"/>
                <a:gd name="T55" fmla="*/ 18 h 61"/>
                <a:gd name="T56" fmla="*/ 51 w 64"/>
                <a:gd name="T57" fmla="*/ 37 h 61"/>
                <a:gd name="T58" fmla="*/ 61 w 64"/>
                <a:gd name="T59" fmla="*/ 45 h 61"/>
                <a:gd name="T60" fmla="*/ 63 w 64"/>
                <a:gd name="T61" fmla="*/ 59 h 61"/>
                <a:gd name="T62" fmla="*/ 63 w 64"/>
                <a:gd name="T63" fmla="*/ 61 h 61"/>
                <a:gd name="T64" fmla="*/ 61 w 64"/>
                <a:gd name="T65" fmla="*/ 61 h 61"/>
                <a:gd name="T66" fmla="*/ 47 w 64"/>
                <a:gd name="T67" fmla="*/ 61 h 61"/>
                <a:gd name="T68" fmla="*/ 45 w 64"/>
                <a:gd name="T69" fmla="*/ 61 h 61"/>
                <a:gd name="T70" fmla="*/ 45 w 64"/>
                <a:gd name="T71" fmla="*/ 59 h 61"/>
                <a:gd name="T72" fmla="*/ 45 w 64"/>
                <a:gd name="T73" fmla="*/ 54 h 61"/>
                <a:gd name="T74" fmla="*/ 35 w 64"/>
                <a:gd name="T75" fmla="*/ 54 h 61"/>
                <a:gd name="T76" fmla="*/ 50 w 64"/>
                <a:gd name="T77" fmla="*/ 47 h 61"/>
                <a:gd name="T78" fmla="*/ 49 w 64"/>
                <a:gd name="T79" fmla="*/ 57 h 61"/>
                <a:gd name="T80" fmla="*/ 59 w 64"/>
                <a:gd name="T81" fmla="*/ 57 h 61"/>
                <a:gd name="T82" fmla="*/ 57 w 64"/>
                <a:gd name="T83" fmla="*/ 47 h 61"/>
                <a:gd name="T84" fmla="*/ 51 w 64"/>
                <a:gd name="T85" fmla="*/ 41 h 61"/>
                <a:gd name="T86" fmla="*/ 50 w 64"/>
                <a:gd name="T87" fmla="*/ 47 h 61"/>
                <a:gd name="T88" fmla="*/ 15 w 64"/>
                <a:gd name="T89" fmla="*/ 57 h 61"/>
                <a:gd name="T90" fmla="*/ 14 w 64"/>
                <a:gd name="T91" fmla="*/ 49 h 61"/>
                <a:gd name="T92" fmla="*/ 13 w 64"/>
                <a:gd name="T93" fmla="*/ 41 h 61"/>
                <a:gd name="T94" fmla="*/ 6 w 64"/>
                <a:gd name="T95" fmla="*/ 47 h 61"/>
                <a:gd name="T96" fmla="*/ 4 w 64"/>
                <a:gd name="T97" fmla="*/ 57 h 61"/>
                <a:gd name="T98" fmla="*/ 15 w 64"/>
                <a:gd name="T99" fmla="*/ 57 h 61"/>
                <a:gd name="T100" fmla="*/ 32 w 64"/>
                <a:gd name="T101" fmla="*/ 22 h 61"/>
                <a:gd name="T102" fmla="*/ 37 w 64"/>
                <a:gd name="T103" fmla="*/ 27 h 61"/>
                <a:gd name="T104" fmla="*/ 32 w 64"/>
                <a:gd name="T105" fmla="*/ 32 h 61"/>
                <a:gd name="T106" fmla="*/ 27 w 64"/>
                <a:gd name="T107" fmla="*/ 27 h 61"/>
                <a:gd name="T108" fmla="*/ 32 w 64"/>
                <a:gd name="T109" fmla="*/ 2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" h="61">
                  <a:moveTo>
                    <a:pt x="32" y="9"/>
                  </a:moveTo>
                  <a:cubicBezTo>
                    <a:pt x="27" y="11"/>
                    <a:pt x="24" y="15"/>
                    <a:pt x="22" y="20"/>
                  </a:cubicBezTo>
                  <a:cubicBezTo>
                    <a:pt x="20" y="27"/>
                    <a:pt x="20" y="35"/>
                    <a:pt x="21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3"/>
                    <a:pt x="29" y="40"/>
                    <a:pt x="29" y="36"/>
                  </a:cubicBezTo>
                  <a:cubicBezTo>
                    <a:pt x="31" y="36"/>
                    <a:pt x="32" y="36"/>
                    <a:pt x="34" y="36"/>
                  </a:cubicBezTo>
                  <a:cubicBezTo>
                    <a:pt x="34" y="40"/>
                    <a:pt x="34" y="43"/>
                    <a:pt x="35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35"/>
                    <a:pt x="43" y="27"/>
                    <a:pt x="41" y="20"/>
                  </a:cubicBezTo>
                  <a:cubicBezTo>
                    <a:pt x="40" y="15"/>
                    <a:pt x="36" y="11"/>
                    <a:pt x="32" y="9"/>
                  </a:cubicBezTo>
                  <a:close/>
                  <a:moveTo>
                    <a:pt x="35" y="54"/>
                  </a:moveTo>
                  <a:cubicBezTo>
                    <a:pt x="35" y="56"/>
                    <a:pt x="35" y="58"/>
                    <a:pt x="35" y="61"/>
                  </a:cubicBezTo>
                  <a:cubicBezTo>
                    <a:pt x="33" y="61"/>
                    <a:pt x="30" y="61"/>
                    <a:pt x="28" y="61"/>
                  </a:cubicBezTo>
                  <a:cubicBezTo>
                    <a:pt x="28" y="58"/>
                    <a:pt x="28" y="56"/>
                    <a:pt x="2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4"/>
                    <a:pt x="1" y="49"/>
                    <a:pt x="3" y="45"/>
                  </a:cubicBezTo>
                  <a:cubicBezTo>
                    <a:pt x="5" y="42"/>
                    <a:pt x="8" y="39"/>
                    <a:pt x="12" y="37"/>
                  </a:cubicBezTo>
                  <a:cubicBezTo>
                    <a:pt x="12" y="29"/>
                    <a:pt x="13" y="23"/>
                    <a:pt x="15" y="18"/>
                  </a:cubicBezTo>
                  <a:cubicBezTo>
                    <a:pt x="17" y="9"/>
                    <a:pt x="23" y="4"/>
                    <a:pt x="30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41" y="4"/>
                    <a:pt x="46" y="9"/>
                    <a:pt x="49" y="18"/>
                  </a:cubicBezTo>
                  <a:cubicBezTo>
                    <a:pt x="51" y="23"/>
                    <a:pt x="51" y="29"/>
                    <a:pt x="51" y="37"/>
                  </a:cubicBezTo>
                  <a:cubicBezTo>
                    <a:pt x="55" y="39"/>
                    <a:pt x="59" y="42"/>
                    <a:pt x="61" y="45"/>
                  </a:cubicBezTo>
                  <a:cubicBezTo>
                    <a:pt x="63" y="49"/>
                    <a:pt x="64" y="54"/>
                    <a:pt x="63" y="59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35" y="54"/>
                    <a:pt x="35" y="54"/>
                    <a:pt x="35" y="54"/>
                  </a:cubicBezTo>
                  <a:close/>
                  <a:moveTo>
                    <a:pt x="50" y="4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3"/>
                    <a:pt x="59" y="50"/>
                    <a:pt x="57" y="47"/>
                  </a:cubicBezTo>
                  <a:cubicBezTo>
                    <a:pt x="56" y="45"/>
                    <a:pt x="54" y="43"/>
                    <a:pt x="51" y="41"/>
                  </a:cubicBezTo>
                  <a:cubicBezTo>
                    <a:pt x="51" y="43"/>
                    <a:pt x="50" y="45"/>
                    <a:pt x="50" y="47"/>
                  </a:cubicBezTo>
                  <a:close/>
                  <a:moveTo>
                    <a:pt x="15" y="57"/>
                  </a:moveTo>
                  <a:cubicBezTo>
                    <a:pt x="14" y="49"/>
                    <a:pt x="14" y="49"/>
                    <a:pt x="14" y="49"/>
                  </a:cubicBezTo>
                  <a:cubicBezTo>
                    <a:pt x="13" y="46"/>
                    <a:pt x="13" y="43"/>
                    <a:pt x="13" y="41"/>
                  </a:cubicBezTo>
                  <a:cubicBezTo>
                    <a:pt x="10" y="43"/>
                    <a:pt x="8" y="45"/>
                    <a:pt x="6" y="47"/>
                  </a:cubicBezTo>
                  <a:cubicBezTo>
                    <a:pt x="5" y="50"/>
                    <a:pt x="4" y="53"/>
                    <a:pt x="4" y="57"/>
                  </a:cubicBezTo>
                  <a:cubicBezTo>
                    <a:pt x="15" y="57"/>
                    <a:pt x="15" y="57"/>
                    <a:pt x="15" y="57"/>
                  </a:cubicBezTo>
                  <a:close/>
                  <a:moveTo>
                    <a:pt x="32" y="22"/>
                  </a:moveTo>
                  <a:cubicBezTo>
                    <a:pt x="35" y="22"/>
                    <a:pt x="37" y="24"/>
                    <a:pt x="37" y="27"/>
                  </a:cubicBezTo>
                  <a:cubicBezTo>
                    <a:pt x="37" y="30"/>
                    <a:pt x="35" y="32"/>
                    <a:pt x="32" y="32"/>
                  </a:cubicBezTo>
                  <a:cubicBezTo>
                    <a:pt x="29" y="32"/>
                    <a:pt x="27" y="30"/>
                    <a:pt x="27" y="27"/>
                  </a:cubicBezTo>
                  <a:cubicBezTo>
                    <a:pt x="27" y="24"/>
                    <a:pt x="29" y="22"/>
                    <a:pt x="32" y="22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4434377" y="1510121"/>
              <a:ext cx="689824" cy="537130"/>
              <a:chOff x="4265839" y="-1204913"/>
              <a:chExt cx="809399" cy="630238"/>
            </a:xfrm>
            <a:solidFill>
              <a:srgbClr val="FF0000"/>
            </a:solidFill>
          </p:grpSpPr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4343400" y="-954088"/>
                <a:ext cx="676275" cy="222250"/>
              </a:xfrm>
              <a:custGeom>
                <a:avLst/>
                <a:gdLst>
                  <a:gd name="T0" fmla="*/ 159 w 180"/>
                  <a:gd name="T1" fmla="*/ 17 h 59"/>
                  <a:gd name="T2" fmla="*/ 96 w 180"/>
                  <a:gd name="T3" fmla="*/ 17 h 59"/>
                  <a:gd name="T4" fmla="*/ 96 w 180"/>
                  <a:gd name="T5" fmla="*/ 7 h 59"/>
                  <a:gd name="T6" fmla="*/ 90 w 180"/>
                  <a:gd name="T7" fmla="*/ 0 h 59"/>
                  <a:gd name="T8" fmla="*/ 84 w 180"/>
                  <a:gd name="T9" fmla="*/ 7 h 59"/>
                  <a:gd name="T10" fmla="*/ 84 w 180"/>
                  <a:gd name="T11" fmla="*/ 17 h 59"/>
                  <a:gd name="T12" fmla="*/ 21 w 180"/>
                  <a:gd name="T13" fmla="*/ 17 h 59"/>
                  <a:gd name="T14" fmla="*/ 0 w 180"/>
                  <a:gd name="T15" fmla="*/ 38 h 59"/>
                  <a:gd name="T16" fmla="*/ 0 w 180"/>
                  <a:gd name="T17" fmla="*/ 52 h 59"/>
                  <a:gd name="T18" fmla="*/ 6 w 180"/>
                  <a:gd name="T19" fmla="*/ 59 h 59"/>
                  <a:gd name="T20" fmla="*/ 13 w 180"/>
                  <a:gd name="T21" fmla="*/ 52 h 59"/>
                  <a:gd name="T22" fmla="*/ 13 w 180"/>
                  <a:gd name="T23" fmla="*/ 38 h 59"/>
                  <a:gd name="T24" fmla="*/ 21 w 180"/>
                  <a:gd name="T25" fmla="*/ 30 h 59"/>
                  <a:gd name="T26" fmla="*/ 84 w 180"/>
                  <a:gd name="T27" fmla="*/ 30 h 59"/>
                  <a:gd name="T28" fmla="*/ 84 w 180"/>
                  <a:gd name="T29" fmla="*/ 47 h 59"/>
                  <a:gd name="T30" fmla="*/ 90 w 180"/>
                  <a:gd name="T31" fmla="*/ 53 h 59"/>
                  <a:gd name="T32" fmla="*/ 96 w 180"/>
                  <a:gd name="T33" fmla="*/ 47 h 59"/>
                  <a:gd name="T34" fmla="*/ 96 w 180"/>
                  <a:gd name="T35" fmla="*/ 30 h 59"/>
                  <a:gd name="T36" fmla="*/ 159 w 180"/>
                  <a:gd name="T37" fmla="*/ 30 h 59"/>
                  <a:gd name="T38" fmla="*/ 168 w 180"/>
                  <a:gd name="T39" fmla="*/ 38 h 59"/>
                  <a:gd name="T40" fmla="*/ 168 w 180"/>
                  <a:gd name="T41" fmla="*/ 52 h 59"/>
                  <a:gd name="T42" fmla="*/ 174 w 180"/>
                  <a:gd name="T43" fmla="*/ 59 h 59"/>
                  <a:gd name="T44" fmla="*/ 180 w 180"/>
                  <a:gd name="T45" fmla="*/ 52 h 59"/>
                  <a:gd name="T46" fmla="*/ 180 w 180"/>
                  <a:gd name="T47" fmla="*/ 38 h 59"/>
                  <a:gd name="T48" fmla="*/ 159 w 180"/>
                  <a:gd name="T49" fmla="*/ 1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59">
                    <a:moveTo>
                      <a:pt x="159" y="17"/>
                    </a:moveTo>
                    <a:cubicBezTo>
                      <a:pt x="96" y="17"/>
                      <a:pt x="96" y="17"/>
                      <a:pt x="96" y="1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4" y="0"/>
                      <a:pt x="90" y="0"/>
                    </a:cubicBezTo>
                    <a:cubicBezTo>
                      <a:pt x="87" y="0"/>
                      <a:pt x="84" y="3"/>
                      <a:pt x="84" y="7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9" y="17"/>
                      <a:pt x="0" y="27"/>
                      <a:pt x="0" y="38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6"/>
                      <a:pt x="3" y="59"/>
                      <a:pt x="6" y="59"/>
                    </a:cubicBezTo>
                    <a:cubicBezTo>
                      <a:pt x="10" y="59"/>
                      <a:pt x="13" y="56"/>
                      <a:pt x="13" y="52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4"/>
                      <a:pt x="16" y="30"/>
                      <a:pt x="21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47"/>
                      <a:pt x="84" y="47"/>
                      <a:pt x="84" y="47"/>
                    </a:cubicBezTo>
                    <a:cubicBezTo>
                      <a:pt x="84" y="51"/>
                      <a:pt x="87" y="53"/>
                      <a:pt x="90" y="53"/>
                    </a:cubicBezTo>
                    <a:cubicBezTo>
                      <a:pt x="94" y="53"/>
                      <a:pt x="96" y="51"/>
                      <a:pt x="96" y="47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64" y="30"/>
                      <a:pt x="168" y="34"/>
                      <a:pt x="168" y="38"/>
                    </a:cubicBezTo>
                    <a:cubicBezTo>
                      <a:pt x="168" y="52"/>
                      <a:pt x="168" y="52"/>
                      <a:pt x="168" y="52"/>
                    </a:cubicBezTo>
                    <a:cubicBezTo>
                      <a:pt x="168" y="56"/>
                      <a:pt x="170" y="59"/>
                      <a:pt x="174" y="59"/>
                    </a:cubicBezTo>
                    <a:cubicBezTo>
                      <a:pt x="177" y="59"/>
                      <a:pt x="180" y="56"/>
                      <a:pt x="180" y="52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27"/>
                      <a:pt x="171" y="17"/>
                      <a:pt x="159" y="17"/>
                    </a:cubicBezTo>
                    <a:close/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7"/>
              <p:cNvSpPr>
                <a:spLocks/>
              </p:cNvSpPr>
              <p:nvPr/>
            </p:nvSpPr>
            <p:spPr bwMode="auto">
              <a:xfrm>
                <a:off x="4265839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>
                <a:off x="4576763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9"/>
              <p:cNvSpPr>
                <a:spLocks/>
              </p:cNvSpPr>
              <p:nvPr/>
            </p:nvSpPr>
            <p:spPr bwMode="auto">
              <a:xfrm>
                <a:off x="4865688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4486501" y="-1204913"/>
                <a:ext cx="390525" cy="228600"/>
              </a:xfrm>
              <a:custGeom>
                <a:avLst/>
                <a:gdLst>
                  <a:gd name="T0" fmla="*/ 104 w 104"/>
                  <a:gd name="T1" fmla="*/ 49 h 61"/>
                  <a:gd name="T2" fmla="*/ 90 w 104"/>
                  <a:gd name="T3" fmla="*/ 61 h 61"/>
                  <a:gd name="T4" fmla="*/ 14 w 104"/>
                  <a:gd name="T5" fmla="*/ 61 h 61"/>
                  <a:gd name="T6" fmla="*/ 0 w 104"/>
                  <a:gd name="T7" fmla="*/ 49 h 61"/>
                  <a:gd name="T8" fmla="*/ 0 w 104"/>
                  <a:gd name="T9" fmla="*/ 12 h 61"/>
                  <a:gd name="T10" fmla="*/ 14 w 104"/>
                  <a:gd name="T11" fmla="*/ 0 h 61"/>
                  <a:gd name="T12" fmla="*/ 90 w 104"/>
                  <a:gd name="T13" fmla="*/ 0 h 61"/>
                  <a:gd name="T14" fmla="*/ 104 w 104"/>
                  <a:gd name="T15" fmla="*/ 12 h 61"/>
                  <a:gd name="T16" fmla="*/ 104 w 104"/>
                  <a:gd name="T17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61">
                    <a:moveTo>
                      <a:pt x="104" y="49"/>
                    </a:moveTo>
                    <a:cubicBezTo>
                      <a:pt x="104" y="56"/>
                      <a:pt x="98" y="61"/>
                      <a:pt x="90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6" y="61"/>
                      <a:pt x="0" y="56"/>
                      <a:pt x="0" y="4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4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8" y="0"/>
                      <a:pt x="104" y="5"/>
                      <a:pt x="104" y="12"/>
                    </a:cubicBezTo>
                    <a:cubicBezTo>
                      <a:pt x="104" y="49"/>
                      <a:pt x="104" y="49"/>
                      <a:pt x="104" y="49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4" name="TextBox 33"/>
          <p:cNvSpPr txBox="1"/>
          <p:nvPr/>
        </p:nvSpPr>
        <p:spPr>
          <a:xfrm>
            <a:off x="5508104" y="2979291"/>
            <a:ext cx="2782910" cy="156966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六）加强培训，提升员工素质、对员工进行全面培训。及时组织特种设备人员进行学习，定期组织员工进行三次安全培训和一次标准化宣贯，重点培训与各岗位相关的标准。对新入厂的员工进行了厂级及车间教育、班组教育知识的培训，并有考核，确保了培训的内容适应实际岗位需求。</a:t>
            </a:r>
          </a:p>
        </p:txBody>
      </p:sp>
      <p:sp>
        <p:nvSpPr>
          <p:cNvPr id="35" name="矩形 34"/>
          <p:cNvSpPr/>
          <p:nvPr/>
        </p:nvSpPr>
        <p:spPr>
          <a:xfrm>
            <a:off x="8315269" y="1203494"/>
            <a:ext cx="47754" cy="874831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315269" y="2979291"/>
            <a:ext cx="47754" cy="87483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403555" y="2010157"/>
            <a:ext cx="64528" cy="107827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11560" y="226595"/>
            <a:ext cx="64448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利用多种形式加强安全教育，增强职工安全意识</a:t>
            </a:r>
          </a:p>
        </p:txBody>
      </p:sp>
      <p:sp>
        <p:nvSpPr>
          <p:cNvPr id="33" name="矩形 32"/>
          <p:cNvSpPr/>
          <p:nvPr/>
        </p:nvSpPr>
        <p:spPr>
          <a:xfrm>
            <a:off x="0" y="328220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676456" y="328220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41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4" grpId="0"/>
      <p:bldP spid="35" grpId="0" animBg="1"/>
      <p:bldP spid="38" grpId="0" animBg="1"/>
      <p:bldP spid="39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427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707904" y="3138522"/>
            <a:ext cx="359114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深入细致的开展安全检查工作，做到预防为主</a:t>
            </a:r>
          </a:p>
        </p:txBody>
      </p:sp>
    </p:spTree>
    <p:extLst>
      <p:ext uri="{BB962C8B-B14F-4D97-AF65-F5344CB8AC3E}">
        <p14:creationId xmlns:p14="http://schemas.microsoft.com/office/powerpoint/2010/main" val="87377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等腰三角形 28"/>
          <p:cNvSpPr/>
          <p:nvPr/>
        </p:nvSpPr>
        <p:spPr>
          <a:xfrm>
            <a:off x="3131840" y="2820073"/>
            <a:ext cx="1151334" cy="1695892"/>
          </a:xfrm>
          <a:prstGeom prst="triangle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371801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676456" y="371801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>
            <a:off x="3616210" y="1700244"/>
            <a:ext cx="1911580" cy="2815722"/>
          </a:xfrm>
          <a:prstGeom prst="triangle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4420854" y="2388025"/>
            <a:ext cx="1591306" cy="2127940"/>
          </a:xfrm>
          <a:prstGeom prst="triangle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 flipH="1">
            <a:off x="5216505" y="2604049"/>
            <a:ext cx="1839902" cy="432048"/>
          </a:xfrm>
          <a:custGeom>
            <a:avLst/>
            <a:gdLst>
              <a:gd name="connsiteX0" fmla="*/ 0 w 973776"/>
              <a:gd name="connsiteY0" fmla="*/ 403761 h 403761"/>
              <a:gd name="connsiteX1" fmla="*/ 0 w 973776"/>
              <a:gd name="connsiteY1" fmla="*/ 0 h 403761"/>
              <a:gd name="connsiteX2" fmla="*/ 973776 w 973776"/>
              <a:gd name="connsiteY2" fmla="*/ 0 h 40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776" h="403761">
                <a:moveTo>
                  <a:pt x="0" y="403761"/>
                </a:moveTo>
                <a:lnTo>
                  <a:pt x="0" y="0"/>
                </a:lnTo>
                <a:lnTo>
                  <a:pt x="973776" y="0"/>
                </a:lnTo>
              </a:path>
            </a:pathLst>
          </a:custGeom>
          <a:noFill/>
          <a:ln w="127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4572000" y="1624224"/>
            <a:ext cx="1440160" cy="331753"/>
          </a:xfrm>
          <a:custGeom>
            <a:avLst/>
            <a:gdLst>
              <a:gd name="connsiteX0" fmla="*/ 0 w 973776"/>
              <a:gd name="connsiteY0" fmla="*/ 403761 h 403761"/>
              <a:gd name="connsiteX1" fmla="*/ 0 w 973776"/>
              <a:gd name="connsiteY1" fmla="*/ 0 h 403761"/>
              <a:gd name="connsiteX2" fmla="*/ 973776 w 973776"/>
              <a:gd name="connsiteY2" fmla="*/ 0 h 40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776" h="403761">
                <a:moveTo>
                  <a:pt x="0" y="403761"/>
                </a:moveTo>
                <a:lnTo>
                  <a:pt x="0" y="0"/>
                </a:lnTo>
                <a:lnTo>
                  <a:pt x="973776" y="0"/>
                </a:lnTo>
              </a:path>
            </a:pathLst>
          </a:custGeom>
          <a:noFill/>
          <a:ln w="127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flipH="1">
            <a:off x="2915816" y="2676057"/>
            <a:ext cx="804310" cy="403761"/>
          </a:xfrm>
          <a:custGeom>
            <a:avLst/>
            <a:gdLst>
              <a:gd name="connsiteX0" fmla="*/ 0 w 973776"/>
              <a:gd name="connsiteY0" fmla="*/ 403761 h 403761"/>
              <a:gd name="connsiteX1" fmla="*/ 0 w 973776"/>
              <a:gd name="connsiteY1" fmla="*/ 0 h 403761"/>
              <a:gd name="connsiteX2" fmla="*/ 973776 w 973776"/>
              <a:gd name="connsiteY2" fmla="*/ 0 h 40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776" h="403761">
                <a:moveTo>
                  <a:pt x="0" y="403761"/>
                </a:moveTo>
                <a:lnTo>
                  <a:pt x="0" y="0"/>
                </a:lnTo>
                <a:lnTo>
                  <a:pt x="973776" y="0"/>
                </a:lnTo>
              </a:path>
            </a:pathLst>
          </a:custGeom>
          <a:noFill/>
          <a:ln w="127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6138427" y="1216733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开展专项安全检查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54274" y="3090218"/>
            <a:ext cx="3186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持续组织开展车间安全自查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2406133"/>
            <a:ext cx="2448272" cy="212365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进行日常巡检，风雨无阻。着重查看生产现场的关键装置和重点部位及特殊作业现场。如在检查过程中发现问题，马上通知相关人员对现场进行整改，发现人的问题，立即批评、教育，必要时进行处罚和处理。利用这种“走动式”管理，亲临现场、亲自观察，得到的信息便很及时、真实、全面而且详尽，使问题能够及时得到解决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8808" y="2045136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加强日常安全检查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36456" y="1603194"/>
            <a:ext cx="2304256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对查出的不安全状态、不安全行为及时进行进行处理，并纳入工资考核。对存在的问题要求车间限期进行整改，发现安全管理工作较突出的部门、人员进行奖励。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56176" y="3421796"/>
            <a:ext cx="2304256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安全工作如果光靠一个人进行而没有全场职工的参与将会落空。一些隐患和事故苗头，不管多么细小、隐蔽，往往逃不掉本车间职工的眼睛，所以必须规范组织车间开展安全自查活动。</a:t>
            </a:r>
          </a:p>
        </p:txBody>
      </p:sp>
      <p:sp>
        <p:nvSpPr>
          <p:cNvPr id="20" name="矩形 19"/>
          <p:cNvSpPr/>
          <p:nvPr/>
        </p:nvSpPr>
        <p:spPr>
          <a:xfrm>
            <a:off x="611560" y="270176"/>
            <a:ext cx="5976664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深入细致的开展安全检查工作，做到预防为主</a:t>
            </a:r>
          </a:p>
        </p:txBody>
      </p:sp>
    </p:spTree>
    <p:extLst>
      <p:ext uri="{BB962C8B-B14F-4D97-AF65-F5344CB8AC3E}">
        <p14:creationId xmlns:p14="http://schemas.microsoft.com/office/powerpoint/2010/main" val="150461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6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22" grpId="0" animBg="1"/>
      <p:bldP spid="3" grpId="0" animBg="1"/>
      <p:bldP spid="30" grpId="0" animBg="1"/>
      <p:bldP spid="31" grpId="0" animBg="1"/>
      <p:bldP spid="32" grpId="0"/>
      <p:bldP spid="34" grpId="0"/>
      <p:bldP spid="36" grpId="0"/>
      <p:bldP spid="37" grpId="0"/>
      <p:bldP spid="38" grpId="0"/>
      <p:bldP spid="3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571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613984" y="3246500"/>
            <a:ext cx="359114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贯彻落实安全标准化工作，提高安全管理水平</a:t>
            </a:r>
          </a:p>
        </p:txBody>
      </p:sp>
    </p:spTree>
    <p:extLst>
      <p:ext uri="{BB962C8B-B14F-4D97-AF65-F5344CB8AC3E}">
        <p14:creationId xmlns:p14="http://schemas.microsoft.com/office/powerpoint/2010/main" val="12519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7848" y="2517686"/>
            <a:ext cx="2358008" cy="101566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104" y="1612597"/>
            <a:ext cx="266429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974" y="1417888"/>
            <a:ext cx="1950375" cy="2806713"/>
            <a:chOff x="3349974" y="1285154"/>
            <a:chExt cx="1950375" cy="2806713"/>
          </a:xfrm>
        </p:grpSpPr>
        <p:sp>
          <p:nvSpPr>
            <p:cNvPr id="5" name="椭圆 4"/>
            <p:cNvSpPr/>
            <p:nvPr/>
          </p:nvSpPr>
          <p:spPr>
            <a:xfrm>
              <a:off x="4109499" y="3079537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>
              <a:grpSpLocks noChangeAspect="1"/>
            </p:cNvGrpSpPr>
            <p:nvPr/>
          </p:nvGrpSpPr>
          <p:grpSpPr>
            <a:xfrm>
              <a:off x="4231045" y="3281920"/>
              <a:ext cx="740988" cy="555378"/>
              <a:chOff x="7419975" y="776288"/>
              <a:chExt cx="811213" cy="608013"/>
            </a:xfrm>
            <a:solidFill>
              <a:srgbClr val="FF0000"/>
            </a:solidFill>
          </p:grpSpPr>
          <p:sp>
            <p:nvSpPr>
              <p:cNvPr id="16" name="Freeform 49"/>
              <p:cNvSpPr>
                <a:spLocks/>
              </p:cNvSpPr>
              <p:nvPr/>
            </p:nvSpPr>
            <p:spPr bwMode="auto">
              <a:xfrm>
                <a:off x="7612063" y="776288"/>
                <a:ext cx="619125" cy="495300"/>
              </a:xfrm>
              <a:custGeom>
                <a:avLst/>
                <a:gdLst>
                  <a:gd name="T0" fmla="*/ 146 w 165"/>
                  <a:gd name="T1" fmla="*/ 19 h 132"/>
                  <a:gd name="T2" fmla="*/ 78 w 165"/>
                  <a:gd name="T3" fmla="*/ 19 h 132"/>
                  <a:gd name="T4" fmla="*/ 62 w 165"/>
                  <a:gd name="T5" fmla="*/ 0 h 132"/>
                  <a:gd name="T6" fmla="*/ 22 w 165"/>
                  <a:gd name="T7" fmla="*/ 0 h 132"/>
                  <a:gd name="T8" fmla="*/ 3 w 165"/>
                  <a:gd name="T9" fmla="*/ 10 h 132"/>
                  <a:gd name="T10" fmla="*/ 0 w 165"/>
                  <a:gd name="T11" fmla="*/ 20 h 132"/>
                  <a:gd name="T12" fmla="*/ 0 w 165"/>
                  <a:gd name="T13" fmla="*/ 21 h 132"/>
                  <a:gd name="T14" fmla="*/ 0 w 165"/>
                  <a:gd name="T15" fmla="*/ 23 h 132"/>
                  <a:gd name="T16" fmla="*/ 0 w 165"/>
                  <a:gd name="T17" fmla="*/ 25 h 132"/>
                  <a:gd name="T18" fmla="*/ 0 w 165"/>
                  <a:gd name="T19" fmla="*/ 54 h 132"/>
                  <a:gd name="T20" fmla="*/ 0 w 165"/>
                  <a:gd name="T21" fmla="*/ 100 h 132"/>
                  <a:gd name="T22" fmla="*/ 15 w 165"/>
                  <a:gd name="T23" fmla="*/ 89 h 132"/>
                  <a:gd name="T24" fmla="*/ 13 w 165"/>
                  <a:gd name="T25" fmla="*/ 78 h 132"/>
                  <a:gd name="T26" fmla="*/ 14 w 165"/>
                  <a:gd name="T27" fmla="*/ 67 h 132"/>
                  <a:gd name="T28" fmla="*/ 61 w 165"/>
                  <a:gd name="T29" fmla="*/ 30 h 132"/>
                  <a:gd name="T30" fmla="*/ 61 w 165"/>
                  <a:gd name="T31" fmla="*/ 30 h 132"/>
                  <a:gd name="T32" fmla="*/ 72 w 165"/>
                  <a:gd name="T33" fmla="*/ 31 h 132"/>
                  <a:gd name="T34" fmla="*/ 72 w 165"/>
                  <a:gd name="T35" fmla="*/ 31 h 132"/>
                  <a:gd name="T36" fmla="*/ 109 w 165"/>
                  <a:gd name="T37" fmla="*/ 78 h 132"/>
                  <a:gd name="T38" fmla="*/ 109 w 165"/>
                  <a:gd name="T39" fmla="*/ 78 h 132"/>
                  <a:gd name="T40" fmla="*/ 108 w 165"/>
                  <a:gd name="T41" fmla="*/ 89 h 132"/>
                  <a:gd name="T42" fmla="*/ 108 w 165"/>
                  <a:gd name="T43" fmla="*/ 89 h 132"/>
                  <a:gd name="T44" fmla="*/ 108 w 165"/>
                  <a:gd name="T45" fmla="*/ 89 h 132"/>
                  <a:gd name="T46" fmla="*/ 61 w 165"/>
                  <a:gd name="T47" fmla="*/ 126 h 132"/>
                  <a:gd name="T48" fmla="*/ 61 w 165"/>
                  <a:gd name="T49" fmla="*/ 126 h 132"/>
                  <a:gd name="T50" fmla="*/ 50 w 165"/>
                  <a:gd name="T51" fmla="*/ 125 h 132"/>
                  <a:gd name="T52" fmla="*/ 36 w 165"/>
                  <a:gd name="T53" fmla="*/ 119 h 132"/>
                  <a:gd name="T54" fmla="*/ 17 w 165"/>
                  <a:gd name="T55" fmla="*/ 132 h 132"/>
                  <a:gd name="T56" fmla="*/ 19 w 165"/>
                  <a:gd name="T57" fmla="*/ 132 h 132"/>
                  <a:gd name="T58" fmla="*/ 146 w 165"/>
                  <a:gd name="T59" fmla="*/ 132 h 132"/>
                  <a:gd name="T60" fmla="*/ 165 w 165"/>
                  <a:gd name="T61" fmla="*/ 114 h 132"/>
                  <a:gd name="T62" fmla="*/ 165 w 165"/>
                  <a:gd name="T63" fmla="*/ 38 h 132"/>
                  <a:gd name="T64" fmla="*/ 146 w 165"/>
                  <a:gd name="T65" fmla="*/ 1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5" h="132">
                    <a:moveTo>
                      <a:pt x="146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8"/>
                      <a:pt x="69" y="0"/>
                      <a:pt x="6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2" y="0"/>
                      <a:pt x="6" y="4"/>
                      <a:pt x="3" y="10"/>
                    </a:cubicBezTo>
                    <a:cubicBezTo>
                      <a:pt x="1" y="13"/>
                      <a:pt x="0" y="17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82"/>
                      <a:pt x="0" y="100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14" y="86"/>
                      <a:pt x="13" y="82"/>
                      <a:pt x="13" y="78"/>
                    </a:cubicBezTo>
                    <a:cubicBezTo>
                      <a:pt x="13" y="74"/>
                      <a:pt x="14" y="71"/>
                      <a:pt x="14" y="67"/>
                    </a:cubicBezTo>
                    <a:cubicBezTo>
                      <a:pt x="20" y="45"/>
                      <a:pt x="39" y="30"/>
                      <a:pt x="6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5" y="30"/>
                      <a:pt x="68" y="30"/>
                      <a:pt x="72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94" y="37"/>
                      <a:pt x="109" y="56"/>
                      <a:pt x="109" y="78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09" y="82"/>
                      <a:pt x="109" y="85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3" y="111"/>
                      <a:pt x="83" y="126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58" y="126"/>
                      <a:pt x="54" y="126"/>
                      <a:pt x="50" y="125"/>
                    </a:cubicBezTo>
                    <a:cubicBezTo>
                      <a:pt x="45" y="124"/>
                      <a:pt x="40" y="121"/>
                      <a:pt x="36" y="119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7" y="132"/>
                      <a:pt x="18" y="132"/>
                      <a:pt x="19" y="132"/>
                    </a:cubicBezTo>
                    <a:cubicBezTo>
                      <a:pt x="146" y="132"/>
                      <a:pt x="146" y="132"/>
                      <a:pt x="146" y="132"/>
                    </a:cubicBezTo>
                    <a:cubicBezTo>
                      <a:pt x="157" y="132"/>
                      <a:pt x="165" y="124"/>
                      <a:pt x="165" y="114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27"/>
                      <a:pt x="157" y="19"/>
                      <a:pt x="146" y="19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Freeform 50"/>
              <p:cNvSpPr>
                <a:spLocks noEditPoints="1"/>
              </p:cNvSpPr>
              <p:nvPr/>
            </p:nvSpPr>
            <p:spPr bwMode="auto">
              <a:xfrm>
                <a:off x="7419975" y="900113"/>
                <a:ext cx="593725" cy="484188"/>
              </a:xfrm>
              <a:custGeom>
                <a:avLst/>
                <a:gdLst>
                  <a:gd name="T0" fmla="*/ 158 w 158"/>
                  <a:gd name="T1" fmla="*/ 45 h 129"/>
                  <a:gd name="T2" fmla="*/ 123 w 158"/>
                  <a:gd name="T3" fmla="*/ 1 h 129"/>
                  <a:gd name="T4" fmla="*/ 112 w 158"/>
                  <a:gd name="T5" fmla="*/ 0 h 129"/>
                  <a:gd name="T6" fmla="*/ 112 w 158"/>
                  <a:gd name="T7" fmla="*/ 0 h 129"/>
                  <a:gd name="T8" fmla="*/ 112 w 158"/>
                  <a:gd name="T9" fmla="*/ 0 h 129"/>
                  <a:gd name="T10" fmla="*/ 68 w 158"/>
                  <a:gd name="T11" fmla="*/ 35 h 129"/>
                  <a:gd name="T12" fmla="*/ 67 w 158"/>
                  <a:gd name="T13" fmla="*/ 45 h 129"/>
                  <a:gd name="T14" fmla="*/ 68 w 158"/>
                  <a:gd name="T15" fmla="*/ 57 h 129"/>
                  <a:gd name="T16" fmla="*/ 68 w 158"/>
                  <a:gd name="T17" fmla="*/ 57 h 129"/>
                  <a:gd name="T18" fmla="*/ 51 w 158"/>
                  <a:gd name="T19" fmla="*/ 70 h 129"/>
                  <a:gd name="T20" fmla="*/ 6 w 158"/>
                  <a:gd name="T21" fmla="*/ 101 h 129"/>
                  <a:gd name="T22" fmla="*/ 0 w 158"/>
                  <a:gd name="T23" fmla="*/ 113 h 129"/>
                  <a:gd name="T24" fmla="*/ 0 w 158"/>
                  <a:gd name="T25" fmla="*/ 113 h 129"/>
                  <a:gd name="T26" fmla="*/ 0 w 158"/>
                  <a:gd name="T27" fmla="*/ 113 h 129"/>
                  <a:gd name="T28" fmla="*/ 3 w 158"/>
                  <a:gd name="T29" fmla="*/ 121 h 129"/>
                  <a:gd name="T30" fmla="*/ 4 w 158"/>
                  <a:gd name="T31" fmla="*/ 123 h 129"/>
                  <a:gd name="T32" fmla="*/ 16 w 158"/>
                  <a:gd name="T33" fmla="*/ 129 h 129"/>
                  <a:gd name="T34" fmla="*/ 16 w 158"/>
                  <a:gd name="T35" fmla="*/ 129 h 129"/>
                  <a:gd name="T36" fmla="*/ 16 w 158"/>
                  <a:gd name="T37" fmla="*/ 129 h 129"/>
                  <a:gd name="T38" fmla="*/ 24 w 158"/>
                  <a:gd name="T39" fmla="*/ 127 h 129"/>
                  <a:gd name="T40" fmla="*/ 26 w 158"/>
                  <a:gd name="T41" fmla="*/ 125 h 129"/>
                  <a:gd name="T42" fmla="*/ 26 w 158"/>
                  <a:gd name="T43" fmla="*/ 125 h 129"/>
                  <a:gd name="T44" fmla="*/ 64 w 158"/>
                  <a:gd name="T45" fmla="*/ 98 h 129"/>
                  <a:gd name="T46" fmla="*/ 87 w 158"/>
                  <a:gd name="T47" fmla="*/ 83 h 129"/>
                  <a:gd name="T48" fmla="*/ 87 w 158"/>
                  <a:gd name="T49" fmla="*/ 83 h 129"/>
                  <a:gd name="T50" fmla="*/ 102 w 158"/>
                  <a:gd name="T51" fmla="*/ 89 h 129"/>
                  <a:gd name="T52" fmla="*/ 112 w 158"/>
                  <a:gd name="T53" fmla="*/ 91 h 129"/>
                  <a:gd name="T54" fmla="*/ 112 w 158"/>
                  <a:gd name="T55" fmla="*/ 91 h 129"/>
                  <a:gd name="T56" fmla="*/ 156 w 158"/>
                  <a:gd name="T57" fmla="*/ 56 h 129"/>
                  <a:gd name="T58" fmla="*/ 156 w 158"/>
                  <a:gd name="T59" fmla="*/ 56 h 129"/>
                  <a:gd name="T60" fmla="*/ 156 w 158"/>
                  <a:gd name="T61" fmla="*/ 55 h 129"/>
                  <a:gd name="T62" fmla="*/ 158 w 158"/>
                  <a:gd name="T63" fmla="*/ 45 h 129"/>
                  <a:gd name="T64" fmla="*/ 48 w 158"/>
                  <a:gd name="T65" fmla="*/ 104 h 129"/>
                  <a:gd name="T66" fmla="*/ 47 w 158"/>
                  <a:gd name="T67" fmla="*/ 102 h 129"/>
                  <a:gd name="T68" fmla="*/ 48 w 158"/>
                  <a:gd name="T69" fmla="*/ 104 h 129"/>
                  <a:gd name="T70" fmla="*/ 24 w 158"/>
                  <a:gd name="T71" fmla="*/ 120 h 129"/>
                  <a:gd name="T72" fmla="*/ 19 w 158"/>
                  <a:gd name="T73" fmla="*/ 121 h 129"/>
                  <a:gd name="T74" fmla="*/ 11 w 158"/>
                  <a:gd name="T75" fmla="*/ 117 h 129"/>
                  <a:gd name="T76" fmla="*/ 10 w 158"/>
                  <a:gd name="T77" fmla="*/ 112 h 129"/>
                  <a:gd name="T78" fmla="*/ 14 w 158"/>
                  <a:gd name="T79" fmla="*/ 105 h 129"/>
                  <a:gd name="T80" fmla="*/ 38 w 158"/>
                  <a:gd name="T81" fmla="*/ 88 h 129"/>
                  <a:gd name="T82" fmla="*/ 43 w 158"/>
                  <a:gd name="T83" fmla="*/ 87 h 129"/>
                  <a:gd name="T84" fmla="*/ 51 w 158"/>
                  <a:gd name="T85" fmla="*/ 91 h 129"/>
                  <a:gd name="T86" fmla="*/ 52 w 158"/>
                  <a:gd name="T87" fmla="*/ 96 h 129"/>
                  <a:gd name="T88" fmla="*/ 48 w 158"/>
                  <a:gd name="T89" fmla="*/ 104 h 129"/>
                  <a:gd name="T90" fmla="*/ 113 w 158"/>
                  <a:gd name="T91" fmla="*/ 74 h 129"/>
                  <a:gd name="T92" fmla="*/ 83 w 158"/>
                  <a:gd name="T93" fmla="*/ 44 h 129"/>
                  <a:gd name="T94" fmla="*/ 113 w 158"/>
                  <a:gd name="T95" fmla="*/ 14 h 129"/>
                  <a:gd name="T96" fmla="*/ 143 w 158"/>
                  <a:gd name="T97" fmla="*/ 44 h 129"/>
                  <a:gd name="T98" fmla="*/ 113 w 158"/>
                  <a:gd name="T99" fmla="*/ 7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8" h="129">
                    <a:moveTo>
                      <a:pt x="158" y="45"/>
                    </a:moveTo>
                    <a:cubicBezTo>
                      <a:pt x="158" y="24"/>
                      <a:pt x="144" y="6"/>
                      <a:pt x="123" y="1"/>
                    </a:cubicBezTo>
                    <a:cubicBezTo>
                      <a:pt x="119" y="0"/>
                      <a:pt x="116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91" y="0"/>
                      <a:pt x="73" y="14"/>
                      <a:pt x="68" y="35"/>
                    </a:cubicBezTo>
                    <a:cubicBezTo>
                      <a:pt x="67" y="38"/>
                      <a:pt x="67" y="42"/>
                      <a:pt x="67" y="45"/>
                    </a:cubicBezTo>
                    <a:cubicBezTo>
                      <a:pt x="67" y="49"/>
                      <a:pt x="67" y="53"/>
                      <a:pt x="68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4"/>
                      <a:pt x="0" y="109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6"/>
                      <a:pt x="1" y="119"/>
                      <a:pt x="3" y="121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7" y="127"/>
                      <a:pt x="12" y="129"/>
                      <a:pt x="16" y="129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19" y="129"/>
                      <a:pt x="22" y="129"/>
                      <a:pt x="24" y="127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92" y="86"/>
                      <a:pt x="96" y="88"/>
                      <a:pt x="102" y="89"/>
                    </a:cubicBezTo>
                    <a:cubicBezTo>
                      <a:pt x="105" y="90"/>
                      <a:pt x="109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33" y="91"/>
                      <a:pt x="151" y="76"/>
                      <a:pt x="156" y="56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7" y="52"/>
                      <a:pt x="158" y="48"/>
                      <a:pt x="158" y="45"/>
                    </a:cubicBezTo>
                    <a:close/>
                    <a:moveTo>
                      <a:pt x="48" y="104"/>
                    </a:moveTo>
                    <a:cubicBezTo>
                      <a:pt x="47" y="102"/>
                      <a:pt x="47" y="102"/>
                      <a:pt x="47" y="10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2" y="121"/>
                      <a:pt x="21" y="121"/>
                      <a:pt x="19" y="121"/>
                    </a:cubicBezTo>
                    <a:cubicBezTo>
                      <a:pt x="16" y="121"/>
                      <a:pt x="13" y="120"/>
                      <a:pt x="11" y="117"/>
                    </a:cubicBezTo>
                    <a:cubicBezTo>
                      <a:pt x="10" y="116"/>
                      <a:pt x="10" y="114"/>
                      <a:pt x="10" y="112"/>
                    </a:cubicBezTo>
                    <a:cubicBezTo>
                      <a:pt x="10" y="109"/>
                      <a:pt x="11" y="106"/>
                      <a:pt x="14" y="105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3" y="87"/>
                    </a:cubicBezTo>
                    <a:cubicBezTo>
                      <a:pt x="46" y="87"/>
                      <a:pt x="49" y="88"/>
                      <a:pt x="51" y="91"/>
                    </a:cubicBezTo>
                    <a:cubicBezTo>
                      <a:pt x="52" y="92"/>
                      <a:pt x="52" y="94"/>
                      <a:pt x="52" y="96"/>
                    </a:cubicBezTo>
                    <a:cubicBezTo>
                      <a:pt x="52" y="99"/>
                      <a:pt x="51" y="102"/>
                      <a:pt x="48" y="104"/>
                    </a:cubicBezTo>
                    <a:close/>
                    <a:moveTo>
                      <a:pt x="113" y="74"/>
                    </a:moveTo>
                    <a:cubicBezTo>
                      <a:pt x="96" y="74"/>
                      <a:pt x="83" y="61"/>
                      <a:pt x="83" y="44"/>
                    </a:cubicBezTo>
                    <a:cubicBezTo>
                      <a:pt x="83" y="27"/>
                      <a:pt x="96" y="14"/>
                      <a:pt x="113" y="14"/>
                    </a:cubicBezTo>
                    <a:cubicBezTo>
                      <a:pt x="130" y="14"/>
                      <a:pt x="143" y="27"/>
                      <a:pt x="143" y="44"/>
                    </a:cubicBezTo>
                    <a:cubicBezTo>
                      <a:pt x="143" y="61"/>
                      <a:pt x="130" y="74"/>
                      <a:pt x="113" y="74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Freeform 51"/>
              <p:cNvSpPr>
                <a:spLocks/>
              </p:cNvSpPr>
              <p:nvPr/>
            </p:nvSpPr>
            <p:spPr bwMode="auto">
              <a:xfrm>
                <a:off x="7791450" y="1092200"/>
                <a:ext cx="136525" cy="66675"/>
              </a:xfrm>
              <a:custGeom>
                <a:avLst/>
                <a:gdLst>
                  <a:gd name="T0" fmla="*/ 34 w 36"/>
                  <a:gd name="T1" fmla="*/ 0 h 18"/>
                  <a:gd name="T2" fmla="*/ 31 w 36"/>
                  <a:gd name="T3" fmla="*/ 2 h 18"/>
                  <a:gd name="T4" fmla="*/ 13 w 36"/>
                  <a:gd name="T5" fmla="*/ 13 h 18"/>
                  <a:gd name="T6" fmla="*/ 4 w 36"/>
                  <a:gd name="T7" fmla="*/ 11 h 18"/>
                  <a:gd name="T8" fmla="*/ 1 w 36"/>
                  <a:gd name="T9" fmla="*/ 12 h 18"/>
                  <a:gd name="T10" fmla="*/ 2 w 36"/>
                  <a:gd name="T11" fmla="*/ 15 h 18"/>
                  <a:gd name="T12" fmla="*/ 2 w 36"/>
                  <a:gd name="T13" fmla="*/ 15 h 18"/>
                  <a:gd name="T14" fmla="*/ 13 w 36"/>
                  <a:gd name="T15" fmla="*/ 18 h 18"/>
                  <a:gd name="T16" fmla="*/ 13 w 36"/>
                  <a:gd name="T17" fmla="*/ 18 h 18"/>
                  <a:gd name="T18" fmla="*/ 36 w 36"/>
                  <a:gd name="T19" fmla="*/ 3 h 18"/>
                  <a:gd name="T20" fmla="*/ 34 w 36"/>
                  <a:gd name="T2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8">
                    <a:moveTo>
                      <a:pt x="34" y="0"/>
                    </a:moveTo>
                    <a:cubicBezTo>
                      <a:pt x="33" y="0"/>
                      <a:pt x="31" y="0"/>
                      <a:pt x="31" y="2"/>
                    </a:cubicBezTo>
                    <a:cubicBezTo>
                      <a:pt x="28" y="8"/>
                      <a:pt x="21" y="13"/>
                      <a:pt x="13" y="13"/>
                    </a:cubicBezTo>
                    <a:cubicBezTo>
                      <a:pt x="10" y="13"/>
                      <a:pt x="7" y="12"/>
                      <a:pt x="4" y="11"/>
                    </a:cubicBezTo>
                    <a:cubicBezTo>
                      <a:pt x="3" y="10"/>
                      <a:pt x="1" y="11"/>
                      <a:pt x="1" y="12"/>
                    </a:cubicBezTo>
                    <a:cubicBezTo>
                      <a:pt x="0" y="13"/>
                      <a:pt x="1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6" y="17"/>
                      <a:pt x="9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3" y="18"/>
                      <a:pt x="32" y="12"/>
                      <a:pt x="36" y="3"/>
                    </a:cubicBezTo>
                    <a:cubicBezTo>
                      <a:pt x="36" y="2"/>
                      <a:pt x="35" y="1"/>
                      <a:pt x="34" y="0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3349974" y="1932564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288019" y="1285154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375"/>
            <p:cNvSpPr>
              <a:spLocks noEditPoints="1"/>
            </p:cNvSpPr>
            <p:nvPr/>
          </p:nvSpPr>
          <p:spPr bwMode="auto">
            <a:xfrm>
              <a:off x="3565512" y="2115572"/>
              <a:ext cx="613569" cy="589186"/>
            </a:xfrm>
            <a:custGeom>
              <a:avLst/>
              <a:gdLst>
                <a:gd name="T0" fmla="*/ 32 w 64"/>
                <a:gd name="T1" fmla="*/ 9 h 61"/>
                <a:gd name="T2" fmla="*/ 22 w 64"/>
                <a:gd name="T3" fmla="*/ 20 h 61"/>
                <a:gd name="T4" fmla="*/ 21 w 64"/>
                <a:gd name="T5" fmla="*/ 46 h 61"/>
                <a:gd name="T6" fmla="*/ 29 w 64"/>
                <a:gd name="T7" fmla="*/ 46 h 61"/>
                <a:gd name="T8" fmla="*/ 29 w 64"/>
                <a:gd name="T9" fmla="*/ 36 h 61"/>
                <a:gd name="T10" fmla="*/ 34 w 64"/>
                <a:gd name="T11" fmla="*/ 36 h 61"/>
                <a:gd name="T12" fmla="*/ 35 w 64"/>
                <a:gd name="T13" fmla="*/ 46 h 61"/>
                <a:gd name="T14" fmla="*/ 42 w 64"/>
                <a:gd name="T15" fmla="*/ 46 h 61"/>
                <a:gd name="T16" fmla="*/ 41 w 64"/>
                <a:gd name="T17" fmla="*/ 20 h 61"/>
                <a:gd name="T18" fmla="*/ 32 w 64"/>
                <a:gd name="T19" fmla="*/ 9 h 61"/>
                <a:gd name="T20" fmla="*/ 35 w 64"/>
                <a:gd name="T21" fmla="*/ 54 h 61"/>
                <a:gd name="T22" fmla="*/ 35 w 64"/>
                <a:gd name="T23" fmla="*/ 61 h 61"/>
                <a:gd name="T24" fmla="*/ 28 w 64"/>
                <a:gd name="T25" fmla="*/ 61 h 61"/>
                <a:gd name="T26" fmla="*/ 28 w 64"/>
                <a:gd name="T27" fmla="*/ 54 h 61"/>
                <a:gd name="T28" fmla="*/ 18 w 64"/>
                <a:gd name="T29" fmla="*/ 54 h 61"/>
                <a:gd name="T30" fmla="*/ 19 w 64"/>
                <a:gd name="T31" fmla="*/ 59 h 61"/>
                <a:gd name="T32" fmla="*/ 19 w 64"/>
                <a:gd name="T33" fmla="*/ 61 h 61"/>
                <a:gd name="T34" fmla="*/ 17 w 64"/>
                <a:gd name="T35" fmla="*/ 61 h 61"/>
                <a:gd name="T36" fmla="*/ 3 w 64"/>
                <a:gd name="T37" fmla="*/ 61 h 61"/>
                <a:gd name="T38" fmla="*/ 1 w 64"/>
                <a:gd name="T39" fmla="*/ 61 h 61"/>
                <a:gd name="T40" fmla="*/ 1 w 64"/>
                <a:gd name="T41" fmla="*/ 59 h 61"/>
                <a:gd name="T42" fmla="*/ 3 w 64"/>
                <a:gd name="T43" fmla="*/ 45 h 61"/>
                <a:gd name="T44" fmla="*/ 12 w 64"/>
                <a:gd name="T45" fmla="*/ 37 h 61"/>
                <a:gd name="T46" fmla="*/ 15 w 64"/>
                <a:gd name="T47" fmla="*/ 18 h 61"/>
                <a:gd name="T48" fmla="*/ 30 w 64"/>
                <a:gd name="T49" fmla="*/ 1 h 61"/>
                <a:gd name="T50" fmla="*/ 32 w 64"/>
                <a:gd name="T51" fmla="*/ 0 h 61"/>
                <a:gd name="T52" fmla="*/ 33 w 64"/>
                <a:gd name="T53" fmla="*/ 1 h 61"/>
                <a:gd name="T54" fmla="*/ 49 w 64"/>
                <a:gd name="T55" fmla="*/ 18 h 61"/>
                <a:gd name="T56" fmla="*/ 51 w 64"/>
                <a:gd name="T57" fmla="*/ 37 h 61"/>
                <a:gd name="T58" fmla="*/ 61 w 64"/>
                <a:gd name="T59" fmla="*/ 45 h 61"/>
                <a:gd name="T60" fmla="*/ 63 w 64"/>
                <a:gd name="T61" fmla="*/ 59 h 61"/>
                <a:gd name="T62" fmla="*/ 63 w 64"/>
                <a:gd name="T63" fmla="*/ 61 h 61"/>
                <a:gd name="T64" fmla="*/ 61 w 64"/>
                <a:gd name="T65" fmla="*/ 61 h 61"/>
                <a:gd name="T66" fmla="*/ 47 w 64"/>
                <a:gd name="T67" fmla="*/ 61 h 61"/>
                <a:gd name="T68" fmla="*/ 45 w 64"/>
                <a:gd name="T69" fmla="*/ 61 h 61"/>
                <a:gd name="T70" fmla="*/ 45 w 64"/>
                <a:gd name="T71" fmla="*/ 59 h 61"/>
                <a:gd name="T72" fmla="*/ 45 w 64"/>
                <a:gd name="T73" fmla="*/ 54 h 61"/>
                <a:gd name="T74" fmla="*/ 35 w 64"/>
                <a:gd name="T75" fmla="*/ 54 h 61"/>
                <a:gd name="T76" fmla="*/ 50 w 64"/>
                <a:gd name="T77" fmla="*/ 47 h 61"/>
                <a:gd name="T78" fmla="*/ 49 w 64"/>
                <a:gd name="T79" fmla="*/ 57 h 61"/>
                <a:gd name="T80" fmla="*/ 59 w 64"/>
                <a:gd name="T81" fmla="*/ 57 h 61"/>
                <a:gd name="T82" fmla="*/ 57 w 64"/>
                <a:gd name="T83" fmla="*/ 47 h 61"/>
                <a:gd name="T84" fmla="*/ 51 w 64"/>
                <a:gd name="T85" fmla="*/ 41 h 61"/>
                <a:gd name="T86" fmla="*/ 50 w 64"/>
                <a:gd name="T87" fmla="*/ 47 h 61"/>
                <a:gd name="T88" fmla="*/ 15 w 64"/>
                <a:gd name="T89" fmla="*/ 57 h 61"/>
                <a:gd name="T90" fmla="*/ 14 w 64"/>
                <a:gd name="T91" fmla="*/ 49 h 61"/>
                <a:gd name="T92" fmla="*/ 13 w 64"/>
                <a:gd name="T93" fmla="*/ 41 h 61"/>
                <a:gd name="T94" fmla="*/ 6 w 64"/>
                <a:gd name="T95" fmla="*/ 47 h 61"/>
                <a:gd name="T96" fmla="*/ 4 w 64"/>
                <a:gd name="T97" fmla="*/ 57 h 61"/>
                <a:gd name="T98" fmla="*/ 15 w 64"/>
                <a:gd name="T99" fmla="*/ 57 h 61"/>
                <a:gd name="T100" fmla="*/ 32 w 64"/>
                <a:gd name="T101" fmla="*/ 22 h 61"/>
                <a:gd name="T102" fmla="*/ 37 w 64"/>
                <a:gd name="T103" fmla="*/ 27 h 61"/>
                <a:gd name="T104" fmla="*/ 32 w 64"/>
                <a:gd name="T105" fmla="*/ 32 h 61"/>
                <a:gd name="T106" fmla="*/ 27 w 64"/>
                <a:gd name="T107" fmla="*/ 27 h 61"/>
                <a:gd name="T108" fmla="*/ 32 w 64"/>
                <a:gd name="T109" fmla="*/ 2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" h="61">
                  <a:moveTo>
                    <a:pt x="32" y="9"/>
                  </a:moveTo>
                  <a:cubicBezTo>
                    <a:pt x="27" y="11"/>
                    <a:pt x="24" y="15"/>
                    <a:pt x="22" y="20"/>
                  </a:cubicBezTo>
                  <a:cubicBezTo>
                    <a:pt x="20" y="27"/>
                    <a:pt x="20" y="35"/>
                    <a:pt x="21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3"/>
                    <a:pt x="29" y="40"/>
                    <a:pt x="29" y="36"/>
                  </a:cubicBezTo>
                  <a:cubicBezTo>
                    <a:pt x="31" y="36"/>
                    <a:pt x="32" y="36"/>
                    <a:pt x="34" y="36"/>
                  </a:cubicBezTo>
                  <a:cubicBezTo>
                    <a:pt x="34" y="40"/>
                    <a:pt x="34" y="43"/>
                    <a:pt x="35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35"/>
                    <a:pt x="43" y="27"/>
                    <a:pt x="41" y="20"/>
                  </a:cubicBezTo>
                  <a:cubicBezTo>
                    <a:pt x="40" y="15"/>
                    <a:pt x="36" y="11"/>
                    <a:pt x="32" y="9"/>
                  </a:cubicBezTo>
                  <a:close/>
                  <a:moveTo>
                    <a:pt x="35" y="54"/>
                  </a:moveTo>
                  <a:cubicBezTo>
                    <a:pt x="35" y="56"/>
                    <a:pt x="35" y="58"/>
                    <a:pt x="35" y="61"/>
                  </a:cubicBezTo>
                  <a:cubicBezTo>
                    <a:pt x="33" y="61"/>
                    <a:pt x="30" y="61"/>
                    <a:pt x="28" y="61"/>
                  </a:cubicBezTo>
                  <a:cubicBezTo>
                    <a:pt x="28" y="58"/>
                    <a:pt x="28" y="56"/>
                    <a:pt x="2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4"/>
                    <a:pt x="1" y="49"/>
                    <a:pt x="3" y="45"/>
                  </a:cubicBezTo>
                  <a:cubicBezTo>
                    <a:pt x="5" y="42"/>
                    <a:pt x="8" y="39"/>
                    <a:pt x="12" y="37"/>
                  </a:cubicBezTo>
                  <a:cubicBezTo>
                    <a:pt x="12" y="29"/>
                    <a:pt x="13" y="23"/>
                    <a:pt x="15" y="18"/>
                  </a:cubicBezTo>
                  <a:cubicBezTo>
                    <a:pt x="17" y="9"/>
                    <a:pt x="23" y="4"/>
                    <a:pt x="30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41" y="4"/>
                    <a:pt x="46" y="9"/>
                    <a:pt x="49" y="18"/>
                  </a:cubicBezTo>
                  <a:cubicBezTo>
                    <a:pt x="51" y="23"/>
                    <a:pt x="51" y="29"/>
                    <a:pt x="51" y="37"/>
                  </a:cubicBezTo>
                  <a:cubicBezTo>
                    <a:pt x="55" y="39"/>
                    <a:pt x="59" y="42"/>
                    <a:pt x="61" y="45"/>
                  </a:cubicBezTo>
                  <a:cubicBezTo>
                    <a:pt x="63" y="49"/>
                    <a:pt x="64" y="54"/>
                    <a:pt x="63" y="59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35" y="54"/>
                    <a:pt x="35" y="54"/>
                    <a:pt x="35" y="54"/>
                  </a:cubicBezTo>
                  <a:close/>
                  <a:moveTo>
                    <a:pt x="50" y="4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3"/>
                    <a:pt x="59" y="50"/>
                    <a:pt x="57" y="47"/>
                  </a:cubicBezTo>
                  <a:cubicBezTo>
                    <a:pt x="56" y="45"/>
                    <a:pt x="54" y="43"/>
                    <a:pt x="51" y="41"/>
                  </a:cubicBezTo>
                  <a:cubicBezTo>
                    <a:pt x="51" y="43"/>
                    <a:pt x="50" y="45"/>
                    <a:pt x="50" y="47"/>
                  </a:cubicBezTo>
                  <a:close/>
                  <a:moveTo>
                    <a:pt x="15" y="57"/>
                  </a:moveTo>
                  <a:cubicBezTo>
                    <a:pt x="14" y="49"/>
                    <a:pt x="14" y="49"/>
                    <a:pt x="14" y="49"/>
                  </a:cubicBezTo>
                  <a:cubicBezTo>
                    <a:pt x="13" y="46"/>
                    <a:pt x="13" y="43"/>
                    <a:pt x="13" y="41"/>
                  </a:cubicBezTo>
                  <a:cubicBezTo>
                    <a:pt x="10" y="43"/>
                    <a:pt x="8" y="45"/>
                    <a:pt x="6" y="47"/>
                  </a:cubicBezTo>
                  <a:cubicBezTo>
                    <a:pt x="5" y="50"/>
                    <a:pt x="4" y="53"/>
                    <a:pt x="4" y="57"/>
                  </a:cubicBezTo>
                  <a:cubicBezTo>
                    <a:pt x="15" y="57"/>
                    <a:pt x="15" y="57"/>
                    <a:pt x="15" y="57"/>
                  </a:cubicBezTo>
                  <a:close/>
                  <a:moveTo>
                    <a:pt x="32" y="22"/>
                  </a:moveTo>
                  <a:cubicBezTo>
                    <a:pt x="35" y="22"/>
                    <a:pt x="37" y="24"/>
                    <a:pt x="37" y="27"/>
                  </a:cubicBezTo>
                  <a:cubicBezTo>
                    <a:pt x="37" y="30"/>
                    <a:pt x="35" y="32"/>
                    <a:pt x="32" y="32"/>
                  </a:cubicBezTo>
                  <a:cubicBezTo>
                    <a:pt x="29" y="32"/>
                    <a:pt x="27" y="30"/>
                    <a:pt x="27" y="27"/>
                  </a:cubicBezTo>
                  <a:cubicBezTo>
                    <a:pt x="27" y="24"/>
                    <a:pt x="29" y="22"/>
                    <a:pt x="32" y="22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4434377" y="1510121"/>
              <a:ext cx="689824" cy="537130"/>
              <a:chOff x="4265839" y="-1204913"/>
              <a:chExt cx="809399" cy="630238"/>
            </a:xfrm>
            <a:solidFill>
              <a:srgbClr val="FF0000"/>
            </a:solidFill>
          </p:grpSpPr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4343400" y="-954088"/>
                <a:ext cx="676275" cy="222250"/>
              </a:xfrm>
              <a:custGeom>
                <a:avLst/>
                <a:gdLst>
                  <a:gd name="T0" fmla="*/ 159 w 180"/>
                  <a:gd name="T1" fmla="*/ 17 h 59"/>
                  <a:gd name="T2" fmla="*/ 96 w 180"/>
                  <a:gd name="T3" fmla="*/ 17 h 59"/>
                  <a:gd name="T4" fmla="*/ 96 w 180"/>
                  <a:gd name="T5" fmla="*/ 7 h 59"/>
                  <a:gd name="T6" fmla="*/ 90 w 180"/>
                  <a:gd name="T7" fmla="*/ 0 h 59"/>
                  <a:gd name="T8" fmla="*/ 84 w 180"/>
                  <a:gd name="T9" fmla="*/ 7 h 59"/>
                  <a:gd name="T10" fmla="*/ 84 w 180"/>
                  <a:gd name="T11" fmla="*/ 17 h 59"/>
                  <a:gd name="T12" fmla="*/ 21 w 180"/>
                  <a:gd name="T13" fmla="*/ 17 h 59"/>
                  <a:gd name="T14" fmla="*/ 0 w 180"/>
                  <a:gd name="T15" fmla="*/ 38 h 59"/>
                  <a:gd name="T16" fmla="*/ 0 w 180"/>
                  <a:gd name="T17" fmla="*/ 52 h 59"/>
                  <a:gd name="T18" fmla="*/ 6 w 180"/>
                  <a:gd name="T19" fmla="*/ 59 h 59"/>
                  <a:gd name="T20" fmla="*/ 13 w 180"/>
                  <a:gd name="T21" fmla="*/ 52 h 59"/>
                  <a:gd name="T22" fmla="*/ 13 w 180"/>
                  <a:gd name="T23" fmla="*/ 38 h 59"/>
                  <a:gd name="T24" fmla="*/ 21 w 180"/>
                  <a:gd name="T25" fmla="*/ 30 h 59"/>
                  <a:gd name="T26" fmla="*/ 84 w 180"/>
                  <a:gd name="T27" fmla="*/ 30 h 59"/>
                  <a:gd name="T28" fmla="*/ 84 w 180"/>
                  <a:gd name="T29" fmla="*/ 47 h 59"/>
                  <a:gd name="T30" fmla="*/ 90 w 180"/>
                  <a:gd name="T31" fmla="*/ 53 h 59"/>
                  <a:gd name="T32" fmla="*/ 96 w 180"/>
                  <a:gd name="T33" fmla="*/ 47 h 59"/>
                  <a:gd name="T34" fmla="*/ 96 w 180"/>
                  <a:gd name="T35" fmla="*/ 30 h 59"/>
                  <a:gd name="T36" fmla="*/ 159 w 180"/>
                  <a:gd name="T37" fmla="*/ 30 h 59"/>
                  <a:gd name="T38" fmla="*/ 168 w 180"/>
                  <a:gd name="T39" fmla="*/ 38 h 59"/>
                  <a:gd name="T40" fmla="*/ 168 w 180"/>
                  <a:gd name="T41" fmla="*/ 52 h 59"/>
                  <a:gd name="T42" fmla="*/ 174 w 180"/>
                  <a:gd name="T43" fmla="*/ 59 h 59"/>
                  <a:gd name="T44" fmla="*/ 180 w 180"/>
                  <a:gd name="T45" fmla="*/ 52 h 59"/>
                  <a:gd name="T46" fmla="*/ 180 w 180"/>
                  <a:gd name="T47" fmla="*/ 38 h 59"/>
                  <a:gd name="T48" fmla="*/ 159 w 180"/>
                  <a:gd name="T49" fmla="*/ 1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59">
                    <a:moveTo>
                      <a:pt x="159" y="17"/>
                    </a:moveTo>
                    <a:cubicBezTo>
                      <a:pt x="96" y="17"/>
                      <a:pt x="96" y="17"/>
                      <a:pt x="96" y="1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4" y="0"/>
                      <a:pt x="90" y="0"/>
                    </a:cubicBezTo>
                    <a:cubicBezTo>
                      <a:pt x="87" y="0"/>
                      <a:pt x="84" y="3"/>
                      <a:pt x="84" y="7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9" y="17"/>
                      <a:pt x="0" y="27"/>
                      <a:pt x="0" y="38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6"/>
                      <a:pt x="3" y="59"/>
                      <a:pt x="6" y="59"/>
                    </a:cubicBezTo>
                    <a:cubicBezTo>
                      <a:pt x="10" y="59"/>
                      <a:pt x="13" y="56"/>
                      <a:pt x="13" y="52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4"/>
                      <a:pt x="16" y="30"/>
                      <a:pt x="21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47"/>
                      <a:pt x="84" y="47"/>
                      <a:pt x="84" y="47"/>
                    </a:cubicBezTo>
                    <a:cubicBezTo>
                      <a:pt x="84" y="51"/>
                      <a:pt x="87" y="53"/>
                      <a:pt x="90" y="53"/>
                    </a:cubicBezTo>
                    <a:cubicBezTo>
                      <a:pt x="94" y="53"/>
                      <a:pt x="96" y="51"/>
                      <a:pt x="96" y="47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64" y="30"/>
                      <a:pt x="168" y="34"/>
                      <a:pt x="168" y="38"/>
                    </a:cubicBezTo>
                    <a:cubicBezTo>
                      <a:pt x="168" y="52"/>
                      <a:pt x="168" y="52"/>
                      <a:pt x="168" y="52"/>
                    </a:cubicBezTo>
                    <a:cubicBezTo>
                      <a:pt x="168" y="56"/>
                      <a:pt x="170" y="59"/>
                      <a:pt x="174" y="59"/>
                    </a:cubicBezTo>
                    <a:cubicBezTo>
                      <a:pt x="177" y="59"/>
                      <a:pt x="180" y="56"/>
                      <a:pt x="180" y="52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27"/>
                      <a:pt x="171" y="17"/>
                      <a:pt x="159" y="17"/>
                    </a:cubicBezTo>
                    <a:close/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7"/>
              <p:cNvSpPr>
                <a:spLocks/>
              </p:cNvSpPr>
              <p:nvPr/>
            </p:nvSpPr>
            <p:spPr bwMode="auto">
              <a:xfrm>
                <a:off x="4265839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>
                <a:off x="4576763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9"/>
              <p:cNvSpPr>
                <a:spLocks/>
              </p:cNvSpPr>
              <p:nvPr/>
            </p:nvSpPr>
            <p:spPr bwMode="auto">
              <a:xfrm>
                <a:off x="4865688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4486501" y="-1204913"/>
                <a:ext cx="390525" cy="228600"/>
              </a:xfrm>
              <a:custGeom>
                <a:avLst/>
                <a:gdLst>
                  <a:gd name="T0" fmla="*/ 104 w 104"/>
                  <a:gd name="T1" fmla="*/ 49 h 61"/>
                  <a:gd name="T2" fmla="*/ 90 w 104"/>
                  <a:gd name="T3" fmla="*/ 61 h 61"/>
                  <a:gd name="T4" fmla="*/ 14 w 104"/>
                  <a:gd name="T5" fmla="*/ 61 h 61"/>
                  <a:gd name="T6" fmla="*/ 0 w 104"/>
                  <a:gd name="T7" fmla="*/ 49 h 61"/>
                  <a:gd name="T8" fmla="*/ 0 w 104"/>
                  <a:gd name="T9" fmla="*/ 12 h 61"/>
                  <a:gd name="T10" fmla="*/ 14 w 104"/>
                  <a:gd name="T11" fmla="*/ 0 h 61"/>
                  <a:gd name="T12" fmla="*/ 90 w 104"/>
                  <a:gd name="T13" fmla="*/ 0 h 61"/>
                  <a:gd name="T14" fmla="*/ 104 w 104"/>
                  <a:gd name="T15" fmla="*/ 12 h 61"/>
                  <a:gd name="T16" fmla="*/ 104 w 104"/>
                  <a:gd name="T17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61">
                    <a:moveTo>
                      <a:pt x="104" y="49"/>
                    </a:moveTo>
                    <a:cubicBezTo>
                      <a:pt x="104" y="56"/>
                      <a:pt x="98" y="61"/>
                      <a:pt x="90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6" y="61"/>
                      <a:pt x="0" y="56"/>
                      <a:pt x="0" y="4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4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8" y="0"/>
                      <a:pt x="104" y="5"/>
                      <a:pt x="104" y="12"/>
                    </a:cubicBezTo>
                    <a:cubicBezTo>
                      <a:pt x="104" y="49"/>
                      <a:pt x="104" y="49"/>
                      <a:pt x="104" y="49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4" name="TextBox 33"/>
          <p:cNvSpPr txBox="1"/>
          <p:nvPr/>
        </p:nvSpPr>
        <p:spPr>
          <a:xfrm>
            <a:off x="5508104" y="3212271"/>
            <a:ext cx="266429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35" name="矩形 34"/>
          <p:cNvSpPr/>
          <p:nvPr/>
        </p:nvSpPr>
        <p:spPr>
          <a:xfrm>
            <a:off x="8198689" y="1642854"/>
            <a:ext cx="45719" cy="874831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198689" y="3212271"/>
            <a:ext cx="45719" cy="87483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64077" y="2571416"/>
            <a:ext cx="53771" cy="107827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036874" y="222191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43" name="矩形 42"/>
          <p:cNvSpPr/>
          <p:nvPr/>
        </p:nvSpPr>
        <p:spPr>
          <a:xfrm>
            <a:off x="5508104" y="1323495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5508104" y="2908351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11560" y="226595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0" y="328220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676456" y="328220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81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4" grpId="0"/>
      <p:bldP spid="35" grpId="0" animBg="1"/>
      <p:bldP spid="38" grpId="0" animBg="1"/>
      <p:bldP spid="39" grpId="0" animBg="1"/>
      <p:bldP spid="42" grpId="0"/>
      <p:bldP spid="43" grpId="0"/>
      <p:bldP spid="44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571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613984" y="3246500"/>
            <a:ext cx="359114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贯彻落实安全标准化工作，提高安全管理水平</a:t>
            </a:r>
          </a:p>
        </p:txBody>
      </p:sp>
    </p:spTree>
    <p:extLst>
      <p:ext uri="{BB962C8B-B14F-4D97-AF65-F5344CB8AC3E}">
        <p14:creationId xmlns:p14="http://schemas.microsoft.com/office/powerpoint/2010/main" val="155847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6" y="0"/>
            <a:ext cx="9144000" cy="3243673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 flipH="1">
            <a:off x="4355976" y="-2"/>
            <a:ext cx="4788022" cy="3243675"/>
          </a:xfrm>
          <a:custGeom>
            <a:avLst/>
            <a:gdLst>
              <a:gd name="connsiteX0" fmla="*/ 0 w 3563889"/>
              <a:gd name="connsiteY0" fmla="*/ 0 h 5159266"/>
              <a:gd name="connsiteX1" fmla="*/ 2584924 w 3563889"/>
              <a:gd name="connsiteY1" fmla="*/ 0 h 5159266"/>
              <a:gd name="connsiteX2" fmla="*/ 3563889 w 3563889"/>
              <a:gd name="connsiteY2" fmla="*/ 2579633 h 5159266"/>
              <a:gd name="connsiteX3" fmla="*/ 2584924 w 3563889"/>
              <a:gd name="connsiteY3" fmla="*/ 5159266 h 5159266"/>
              <a:gd name="connsiteX4" fmla="*/ 0 w 3563889"/>
              <a:gd name="connsiteY4" fmla="*/ 5159266 h 5159266"/>
              <a:gd name="connsiteX5" fmla="*/ 0 w 3563889"/>
              <a:gd name="connsiteY5" fmla="*/ 0 h 5159266"/>
              <a:gd name="connsiteX0" fmla="*/ 0 w 3500827"/>
              <a:gd name="connsiteY0" fmla="*/ 0 h 5159266"/>
              <a:gd name="connsiteX1" fmla="*/ 2584924 w 3500827"/>
              <a:gd name="connsiteY1" fmla="*/ 0 h 5159266"/>
              <a:gd name="connsiteX2" fmla="*/ 3500827 w 3500827"/>
              <a:gd name="connsiteY2" fmla="*/ 3604392 h 5159266"/>
              <a:gd name="connsiteX3" fmla="*/ 2584924 w 3500827"/>
              <a:gd name="connsiteY3" fmla="*/ 5159266 h 5159266"/>
              <a:gd name="connsiteX4" fmla="*/ 0 w 3500827"/>
              <a:gd name="connsiteY4" fmla="*/ 5159266 h 5159266"/>
              <a:gd name="connsiteX5" fmla="*/ 0 w 3500827"/>
              <a:gd name="connsiteY5" fmla="*/ 0 h 5159266"/>
              <a:gd name="connsiteX0" fmla="*/ 0 w 3500827"/>
              <a:gd name="connsiteY0" fmla="*/ 0 h 5159266"/>
              <a:gd name="connsiteX1" fmla="*/ 2584924 w 3500827"/>
              <a:gd name="connsiteY1" fmla="*/ 0 h 5159266"/>
              <a:gd name="connsiteX2" fmla="*/ 3500827 w 3500827"/>
              <a:gd name="connsiteY2" fmla="*/ 3604392 h 5159266"/>
              <a:gd name="connsiteX3" fmla="*/ 2733775 w 3500827"/>
              <a:gd name="connsiteY3" fmla="*/ 5159266 h 5159266"/>
              <a:gd name="connsiteX4" fmla="*/ 0 w 3500827"/>
              <a:gd name="connsiteY4" fmla="*/ 5159266 h 5159266"/>
              <a:gd name="connsiteX5" fmla="*/ 0 w 3500827"/>
              <a:gd name="connsiteY5" fmla="*/ 0 h 515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0827" h="5159266">
                <a:moveTo>
                  <a:pt x="0" y="0"/>
                </a:moveTo>
                <a:lnTo>
                  <a:pt x="2584924" y="0"/>
                </a:lnTo>
                <a:lnTo>
                  <a:pt x="3500827" y="3604392"/>
                </a:lnTo>
                <a:lnTo>
                  <a:pt x="2733775" y="5159266"/>
                </a:lnTo>
                <a:lnTo>
                  <a:pt x="0" y="5159266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812019" y="487222"/>
            <a:ext cx="3112109" cy="156966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只有充分认识到安全标准化工作的重要意义，加强领导，落实责任，才能真正做到“为之于未有，治之于未乱，防患于未然”。通过安全标准化工作评审，可以学习到杜绝违章指挥、违章操作、违反劳动纪律，将传统的事后处理转变为事前预防。坚持严格按照安全标准化的要求开展工作，收到了良好的效果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356114" y="2787774"/>
            <a:ext cx="847013" cy="833217"/>
            <a:chOff x="6660001" y="1684182"/>
            <a:chExt cx="829062" cy="815560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6660001" y="1684182"/>
              <a:ext cx="829062" cy="8155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33235" y="1818954"/>
              <a:ext cx="482594" cy="438710"/>
            </a:xfrm>
            <a:custGeom>
              <a:avLst/>
              <a:gdLst>
                <a:gd name="connsiteX0" fmla="*/ 803003 w 1250950"/>
                <a:gd name="connsiteY0" fmla="*/ 863471 h 1139853"/>
                <a:gd name="connsiteX1" fmla="*/ 820326 w 1250950"/>
                <a:gd name="connsiteY1" fmla="*/ 865925 h 1139853"/>
                <a:gd name="connsiteX2" fmla="*/ 1090156 w 1250950"/>
                <a:gd name="connsiteY2" fmla="*/ 1025268 h 1139853"/>
                <a:gd name="connsiteX3" fmla="*/ 1098216 w 1250950"/>
                <a:gd name="connsiteY3" fmla="*/ 1056576 h 1139853"/>
                <a:gd name="connsiteX4" fmla="*/ 1098216 w 1250950"/>
                <a:gd name="connsiteY4" fmla="*/ 1056575 h 1139853"/>
                <a:gd name="connsiteX5" fmla="*/ 1066908 w 1250950"/>
                <a:gd name="connsiteY5" fmla="*/ 1064635 h 1139853"/>
                <a:gd name="connsiteX6" fmla="*/ 797078 w 1250950"/>
                <a:gd name="connsiteY6" fmla="*/ 905293 h 1139853"/>
                <a:gd name="connsiteX7" fmla="*/ 789018 w 1250950"/>
                <a:gd name="connsiteY7" fmla="*/ 873985 h 1139853"/>
                <a:gd name="connsiteX8" fmla="*/ 803003 w 1250950"/>
                <a:gd name="connsiteY8" fmla="*/ 863471 h 1139853"/>
                <a:gd name="connsiteX9" fmla="*/ 446224 w 1250950"/>
                <a:gd name="connsiteY9" fmla="*/ 862581 h 1139853"/>
                <a:gd name="connsiteX10" fmla="*/ 460274 w 1250950"/>
                <a:gd name="connsiteY10" fmla="*/ 873008 h 1139853"/>
                <a:gd name="connsiteX11" fmla="*/ 452409 w 1250950"/>
                <a:gd name="connsiteY11" fmla="*/ 904366 h 1139853"/>
                <a:gd name="connsiteX12" fmla="*/ 183572 w 1250950"/>
                <a:gd name="connsiteY12" fmla="*/ 1065379 h 1139853"/>
                <a:gd name="connsiteX13" fmla="*/ 152215 w 1250950"/>
                <a:gd name="connsiteY13" fmla="*/ 1057513 h 1139853"/>
                <a:gd name="connsiteX14" fmla="*/ 152216 w 1250950"/>
                <a:gd name="connsiteY14" fmla="*/ 1057514 h 1139853"/>
                <a:gd name="connsiteX15" fmla="*/ 160082 w 1250950"/>
                <a:gd name="connsiteY15" fmla="*/ 1026156 h 1139853"/>
                <a:gd name="connsiteX16" fmla="*/ 428917 w 1250950"/>
                <a:gd name="connsiteY16" fmla="*/ 865143 h 1139853"/>
                <a:gd name="connsiteX17" fmla="*/ 446224 w 1250950"/>
                <a:gd name="connsiteY17" fmla="*/ 862581 h 1139853"/>
                <a:gd name="connsiteX18" fmla="*/ 1250950 w 1250950"/>
                <a:gd name="connsiteY18" fmla="*/ 460461 h 1139853"/>
                <a:gd name="connsiteX19" fmla="*/ 640444 w 1250950"/>
                <a:gd name="connsiteY19" fmla="*/ 812938 h 1139853"/>
                <a:gd name="connsiteX20" fmla="*/ 625478 w 1250950"/>
                <a:gd name="connsiteY20" fmla="*/ 815382 h 1139853"/>
                <a:gd name="connsiteX21" fmla="*/ 626513 w 1250950"/>
                <a:gd name="connsiteY21" fmla="*/ 789509 h 1139853"/>
                <a:gd name="connsiteX22" fmla="*/ 625475 w 1250950"/>
                <a:gd name="connsiteY22" fmla="*/ 790124 h 1139853"/>
                <a:gd name="connsiteX23" fmla="*/ 624374 w 1250950"/>
                <a:gd name="connsiteY23" fmla="*/ 789472 h 1139853"/>
                <a:gd name="connsiteX24" fmla="*/ 625472 w 1250950"/>
                <a:gd name="connsiteY24" fmla="*/ 815381 h 1139853"/>
                <a:gd name="connsiteX25" fmla="*/ 610441 w 1250950"/>
                <a:gd name="connsiteY25" fmla="*/ 812900 h 1139853"/>
                <a:gd name="connsiteX26" fmla="*/ 0 w 1250950"/>
                <a:gd name="connsiteY26" fmla="*/ 460461 h 1139853"/>
                <a:gd name="connsiteX27" fmla="*/ 0 w 1250950"/>
                <a:gd name="connsiteY27" fmla="*/ 991154 h 1139853"/>
                <a:gd name="connsiteX28" fmla="*/ 148699 w 1250950"/>
                <a:gd name="connsiteY28" fmla="*/ 1139853 h 1139853"/>
                <a:gd name="connsiteX29" fmla="*/ 1102251 w 1250950"/>
                <a:gd name="connsiteY29" fmla="*/ 1139853 h 1139853"/>
                <a:gd name="connsiteX30" fmla="*/ 1250950 w 1250950"/>
                <a:gd name="connsiteY30" fmla="*/ 991154 h 1139853"/>
                <a:gd name="connsiteX31" fmla="*/ 627124 w 1250950"/>
                <a:gd name="connsiteY31" fmla="*/ 0 h 1139853"/>
                <a:gd name="connsiteX32" fmla="*/ 625476 w 1250950"/>
                <a:gd name="connsiteY32" fmla="*/ 254 h 1139853"/>
                <a:gd name="connsiteX33" fmla="*/ 623826 w 1250950"/>
                <a:gd name="connsiteY33" fmla="*/ 0 h 1139853"/>
                <a:gd name="connsiteX34" fmla="*/ 516466 w 1250950"/>
                <a:gd name="connsiteY34" fmla="*/ 33878 h 1139853"/>
                <a:gd name="connsiteX35" fmla="*/ 513210 w 1250950"/>
                <a:gd name="connsiteY35" fmla="*/ 37558 h 1139853"/>
                <a:gd name="connsiteX36" fmla="*/ 28743 w 1250950"/>
                <a:gd name="connsiteY36" fmla="*/ 358393 h 1139853"/>
                <a:gd name="connsiteX37" fmla="*/ 29589 w 1250950"/>
                <a:gd name="connsiteY37" fmla="*/ 359776 h 1139853"/>
                <a:gd name="connsiteX38" fmla="*/ 28088 w 1250950"/>
                <a:gd name="connsiteY38" fmla="*/ 360547 h 1139853"/>
                <a:gd name="connsiteX39" fmla="*/ 7537 w 1250950"/>
                <a:gd name="connsiteY39" fmla="*/ 383769 h 1139853"/>
                <a:gd name="connsiteX40" fmla="*/ 1043 w 1250950"/>
                <a:gd name="connsiteY40" fmla="*/ 408272 h 1139853"/>
                <a:gd name="connsiteX41" fmla="*/ 342824 w 1250950"/>
                <a:gd name="connsiteY41" fmla="*/ 605599 h 1139853"/>
                <a:gd name="connsiteX42" fmla="*/ 342108 w 1250950"/>
                <a:gd name="connsiteY42" fmla="*/ 603872 h 1139853"/>
                <a:gd name="connsiteX43" fmla="*/ 342108 w 1250950"/>
                <a:gd name="connsiteY43" fmla="*/ 412515 h 1139853"/>
                <a:gd name="connsiteX44" fmla="*/ 389949 w 1250950"/>
                <a:gd name="connsiteY44" fmla="*/ 364674 h 1139853"/>
                <a:gd name="connsiteX45" fmla="*/ 863386 w 1250950"/>
                <a:gd name="connsiteY45" fmla="*/ 364674 h 1139853"/>
                <a:gd name="connsiteX46" fmla="*/ 911227 w 1250950"/>
                <a:gd name="connsiteY46" fmla="*/ 412515 h 1139853"/>
                <a:gd name="connsiteX47" fmla="*/ 911227 w 1250950"/>
                <a:gd name="connsiteY47" fmla="*/ 603810 h 1139853"/>
                <a:gd name="connsiteX48" fmla="*/ 1249908 w 1250950"/>
                <a:gd name="connsiteY48" fmla="*/ 408272 h 1139853"/>
                <a:gd name="connsiteX49" fmla="*/ 1243414 w 1250950"/>
                <a:gd name="connsiteY49" fmla="*/ 383769 h 1139853"/>
                <a:gd name="connsiteX50" fmla="*/ 1222862 w 1250950"/>
                <a:gd name="connsiteY50" fmla="*/ 360547 h 1139853"/>
                <a:gd name="connsiteX51" fmla="*/ 1221361 w 1250950"/>
                <a:gd name="connsiteY51" fmla="*/ 359776 h 1139853"/>
                <a:gd name="connsiteX52" fmla="*/ 1222208 w 1250950"/>
                <a:gd name="connsiteY52" fmla="*/ 358393 h 1139853"/>
                <a:gd name="connsiteX53" fmla="*/ 737741 w 1250950"/>
                <a:gd name="connsiteY53" fmla="*/ 37558 h 1139853"/>
                <a:gd name="connsiteX54" fmla="*/ 734485 w 1250950"/>
                <a:gd name="connsiteY54" fmla="*/ 33878 h 1139853"/>
                <a:gd name="connsiteX55" fmla="*/ 627124 w 1250950"/>
                <a:gd name="connsiteY55" fmla="*/ 0 h 113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50950" h="1139853">
                  <a:moveTo>
                    <a:pt x="803003" y="863471"/>
                  </a:moveTo>
                  <a:cubicBezTo>
                    <a:pt x="808669" y="862013"/>
                    <a:pt x="814891" y="862715"/>
                    <a:pt x="820326" y="865925"/>
                  </a:cubicBezTo>
                  <a:cubicBezTo>
                    <a:pt x="910269" y="919039"/>
                    <a:pt x="1000213" y="972154"/>
                    <a:pt x="1090156" y="1025268"/>
                  </a:cubicBezTo>
                  <a:cubicBezTo>
                    <a:pt x="1101027" y="1031688"/>
                    <a:pt x="1104636" y="1045705"/>
                    <a:pt x="1098216" y="1056576"/>
                  </a:cubicBezTo>
                  <a:lnTo>
                    <a:pt x="1098216" y="1056575"/>
                  </a:lnTo>
                  <a:cubicBezTo>
                    <a:pt x="1091796" y="1067446"/>
                    <a:pt x="1077779" y="1071055"/>
                    <a:pt x="1066908" y="1064635"/>
                  </a:cubicBezTo>
                  <a:lnTo>
                    <a:pt x="797078" y="905293"/>
                  </a:lnTo>
                  <a:cubicBezTo>
                    <a:pt x="786207" y="898874"/>
                    <a:pt x="782599" y="884856"/>
                    <a:pt x="789018" y="873985"/>
                  </a:cubicBezTo>
                  <a:cubicBezTo>
                    <a:pt x="792228" y="868550"/>
                    <a:pt x="797337" y="864930"/>
                    <a:pt x="803003" y="863471"/>
                  </a:cubicBezTo>
                  <a:close/>
                  <a:moveTo>
                    <a:pt x="446224" y="862581"/>
                  </a:moveTo>
                  <a:cubicBezTo>
                    <a:pt x="451899" y="864005"/>
                    <a:pt x="457031" y="867593"/>
                    <a:pt x="460274" y="873008"/>
                  </a:cubicBezTo>
                  <a:cubicBezTo>
                    <a:pt x="466761" y="883839"/>
                    <a:pt x="463239" y="897879"/>
                    <a:pt x="452409" y="904366"/>
                  </a:cubicBezTo>
                  <a:cubicBezTo>
                    <a:pt x="362797" y="958037"/>
                    <a:pt x="273184" y="1011708"/>
                    <a:pt x="183572" y="1065379"/>
                  </a:cubicBezTo>
                  <a:cubicBezTo>
                    <a:pt x="172741" y="1071866"/>
                    <a:pt x="158702" y="1068344"/>
                    <a:pt x="152215" y="1057513"/>
                  </a:cubicBezTo>
                  <a:lnTo>
                    <a:pt x="152216" y="1057514"/>
                  </a:lnTo>
                  <a:cubicBezTo>
                    <a:pt x="145729" y="1046683"/>
                    <a:pt x="149251" y="1032643"/>
                    <a:pt x="160082" y="1026156"/>
                  </a:cubicBezTo>
                  <a:lnTo>
                    <a:pt x="428917" y="865143"/>
                  </a:lnTo>
                  <a:cubicBezTo>
                    <a:pt x="434332" y="861899"/>
                    <a:pt x="440550" y="861158"/>
                    <a:pt x="446224" y="862581"/>
                  </a:cubicBezTo>
                  <a:close/>
                  <a:moveTo>
                    <a:pt x="1250950" y="460461"/>
                  </a:moveTo>
                  <a:lnTo>
                    <a:pt x="640444" y="812938"/>
                  </a:lnTo>
                  <a:lnTo>
                    <a:pt x="625478" y="815382"/>
                  </a:lnTo>
                  <a:lnTo>
                    <a:pt x="626513" y="789509"/>
                  </a:lnTo>
                  <a:lnTo>
                    <a:pt x="625475" y="790124"/>
                  </a:lnTo>
                  <a:lnTo>
                    <a:pt x="624374" y="789472"/>
                  </a:lnTo>
                  <a:lnTo>
                    <a:pt x="625472" y="815381"/>
                  </a:lnTo>
                  <a:lnTo>
                    <a:pt x="610441" y="812900"/>
                  </a:lnTo>
                  <a:lnTo>
                    <a:pt x="0" y="460461"/>
                  </a:lnTo>
                  <a:lnTo>
                    <a:pt x="0" y="991154"/>
                  </a:lnTo>
                  <a:cubicBezTo>
                    <a:pt x="0" y="1073278"/>
                    <a:pt x="66575" y="1139853"/>
                    <a:pt x="148699" y="1139853"/>
                  </a:cubicBezTo>
                  <a:lnTo>
                    <a:pt x="1102251" y="1139853"/>
                  </a:lnTo>
                  <a:cubicBezTo>
                    <a:pt x="1184375" y="1139853"/>
                    <a:pt x="1250950" y="1073278"/>
                    <a:pt x="1250950" y="991154"/>
                  </a:cubicBezTo>
                  <a:close/>
                  <a:moveTo>
                    <a:pt x="627124" y="0"/>
                  </a:moveTo>
                  <a:lnTo>
                    <a:pt x="625476" y="254"/>
                  </a:lnTo>
                  <a:lnTo>
                    <a:pt x="623826" y="0"/>
                  </a:lnTo>
                  <a:cubicBezTo>
                    <a:pt x="581900" y="0"/>
                    <a:pt x="543942" y="12947"/>
                    <a:pt x="516466" y="33878"/>
                  </a:cubicBezTo>
                  <a:lnTo>
                    <a:pt x="513210" y="37558"/>
                  </a:lnTo>
                  <a:lnTo>
                    <a:pt x="28743" y="358393"/>
                  </a:lnTo>
                  <a:lnTo>
                    <a:pt x="29589" y="359776"/>
                  </a:lnTo>
                  <a:lnTo>
                    <a:pt x="28088" y="360547"/>
                  </a:lnTo>
                  <a:cubicBezTo>
                    <a:pt x="19411" y="367157"/>
                    <a:pt x="12389" y="375028"/>
                    <a:pt x="7537" y="383769"/>
                  </a:cubicBezTo>
                  <a:lnTo>
                    <a:pt x="1043" y="408272"/>
                  </a:lnTo>
                  <a:lnTo>
                    <a:pt x="342824" y="605599"/>
                  </a:lnTo>
                  <a:lnTo>
                    <a:pt x="342108" y="603872"/>
                  </a:lnTo>
                  <a:lnTo>
                    <a:pt x="342108" y="412515"/>
                  </a:lnTo>
                  <a:cubicBezTo>
                    <a:pt x="342108" y="386093"/>
                    <a:pt x="363527" y="364674"/>
                    <a:pt x="389949" y="364674"/>
                  </a:cubicBezTo>
                  <a:lnTo>
                    <a:pt x="863386" y="364674"/>
                  </a:lnTo>
                  <a:cubicBezTo>
                    <a:pt x="889808" y="364674"/>
                    <a:pt x="911227" y="386093"/>
                    <a:pt x="911227" y="412515"/>
                  </a:cubicBezTo>
                  <a:lnTo>
                    <a:pt x="911227" y="603810"/>
                  </a:lnTo>
                  <a:lnTo>
                    <a:pt x="1249908" y="408272"/>
                  </a:lnTo>
                  <a:lnTo>
                    <a:pt x="1243414" y="383769"/>
                  </a:lnTo>
                  <a:cubicBezTo>
                    <a:pt x="1238561" y="375028"/>
                    <a:pt x="1231539" y="367157"/>
                    <a:pt x="1222862" y="360547"/>
                  </a:cubicBezTo>
                  <a:lnTo>
                    <a:pt x="1221361" y="359776"/>
                  </a:lnTo>
                  <a:lnTo>
                    <a:pt x="1222208" y="358393"/>
                  </a:lnTo>
                  <a:lnTo>
                    <a:pt x="737741" y="37558"/>
                  </a:lnTo>
                  <a:lnTo>
                    <a:pt x="734485" y="33878"/>
                  </a:lnTo>
                  <a:cubicBezTo>
                    <a:pt x="707008" y="12947"/>
                    <a:pt x="669051" y="0"/>
                    <a:pt x="62712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53009" y="2789222"/>
            <a:ext cx="827479" cy="827474"/>
            <a:chOff x="3502816" y="1286126"/>
            <a:chExt cx="687862" cy="687862"/>
          </a:xfrm>
        </p:grpSpPr>
        <p:sp>
          <p:nvSpPr>
            <p:cNvPr id="19" name="椭圆 18"/>
            <p:cNvSpPr/>
            <p:nvPr/>
          </p:nvSpPr>
          <p:spPr>
            <a:xfrm>
              <a:off x="3502816" y="1286126"/>
              <a:ext cx="687862" cy="68786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635741" y="1411295"/>
              <a:ext cx="422011" cy="425524"/>
            </a:xfrm>
            <a:custGeom>
              <a:avLst/>
              <a:gdLst>
                <a:gd name="connsiteX0" fmla="*/ 306653 w 617988"/>
                <a:gd name="connsiteY0" fmla="*/ 188483 h 633881"/>
                <a:gd name="connsiteX1" fmla="*/ 175019 w 617988"/>
                <a:gd name="connsiteY1" fmla="*/ 320117 h 633881"/>
                <a:gd name="connsiteX2" fmla="*/ 306653 w 617988"/>
                <a:gd name="connsiteY2" fmla="*/ 451751 h 633881"/>
                <a:gd name="connsiteX3" fmla="*/ 438287 w 617988"/>
                <a:gd name="connsiteY3" fmla="*/ 320117 h 633881"/>
                <a:gd name="connsiteX4" fmla="*/ 306653 w 617988"/>
                <a:gd name="connsiteY4" fmla="*/ 188483 h 633881"/>
                <a:gd name="connsiteX5" fmla="*/ 285953 w 617988"/>
                <a:gd name="connsiteY5" fmla="*/ 0 h 633881"/>
                <a:gd name="connsiteX6" fmla="*/ 459295 w 617988"/>
                <a:gd name="connsiteY6" fmla="*/ 39564 h 633881"/>
                <a:gd name="connsiteX7" fmla="*/ 447529 w 617988"/>
                <a:gd name="connsiteY7" fmla="*/ 91116 h 633881"/>
                <a:gd name="connsiteX8" fmla="*/ 454510 w 617988"/>
                <a:gd name="connsiteY8" fmla="*/ 94905 h 633881"/>
                <a:gd name="connsiteX9" fmla="*/ 492555 w 617988"/>
                <a:gd name="connsiteY9" fmla="*/ 127851 h 633881"/>
                <a:gd name="connsiteX10" fmla="*/ 540843 w 617988"/>
                <a:gd name="connsiteY10" fmla="*/ 104597 h 633881"/>
                <a:gd name="connsiteX11" fmla="*/ 617988 w 617988"/>
                <a:gd name="connsiteY11" fmla="*/ 264789 h 633881"/>
                <a:gd name="connsiteX12" fmla="*/ 568969 w 617988"/>
                <a:gd name="connsiteY12" fmla="*/ 288395 h 633881"/>
                <a:gd name="connsiteX13" fmla="*/ 572565 w 617988"/>
                <a:gd name="connsiteY13" fmla="*/ 316940 h 633881"/>
                <a:gd name="connsiteX14" fmla="*/ 569654 w 617988"/>
                <a:gd name="connsiteY14" fmla="*/ 345815 h 633881"/>
                <a:gd name="connsiteX15" fmla="*/ 617988 w 617988"/>
                <a:gd name="connsiteY15" fmla="*/ 369091 h 633881"/>
                <a:gd name="connsiteX16" fmla="*/ 540843 w 617988"/>
                <a:gd name="connsiteY16" fmla="*/ 529284 h 633881"/>
                <a:gd name="connsiteX17" fmla="*/ 493746 w 617988"/>
                <a:gd name="connsiteY17" fmla="*/ 506603 h 633881"/>
                <a:gd name="connsiteX18" fmla="*/ 454510 w 617988"/>
                <a:gd name="connsiteY18" fmla="*/ 538975 h 633881"/>
                <a:gd name="connsiteX19" fmla="*/ 447440 w 617988"/>
                <a:gd name="connsiteY19" fmla="*/ 542374 h 633881"/>
                <a:gd name="connsiteX20" fmla="*/ 459295 w 617988"/>
                <a:gd name="connsiteY20" fmla="*/ 594316 h 633881"/>
                <a:gd name="connsiteX21" fmla="*/ 285953 w 617988"/>
                <a:gd name="connsiteY21" fmla="*/ 633881 h 633881"/>
                <a:gd name="connsiteX22" fmla="*/ 273654 w 617988"/>
                <a:gd name="connsiteY22" fmla="*/ 579996 h 633881"/>
                <a:gd name="connsiteX23" fmla="*/ 225175 w 617988"/>
                <a:gd name="connsiteY23" fmla="*/ 572667 h 633881"/>
                <a:gd name="connsiteX24" fmla="*/ 217312 w 617988"/>
                <a:gd name="connsiteY24" fmla="*/ 569232 h 633881"/>
                <a:gd name="connsiteX25" fmla="*/ 184266 w 617988"/>
                <a:gd name="connsiteY25" fmla="*/ 610670 h 633881"/>
                <a:gd name="connsiteX26" fmla="*/ 45256 w 617988"/>
                <a:gd name="connsiteY26" fmla="*/ 499814 h 633881"/>
                <a:gd name="connsiteX27" fmla="*/ 78629 w 617988"/>
                <a:gd name="connsiteY27" fmla="*/ 457966 h 633881"/>
                <a:gd name="connsiteX28" fmla="*/ 58077 w 617988"/>
                <a:gd name="connsiteY28" fmla="*/ 421167 h 633881"/>
                <a:gd name="connsiteX29" fmla="*/ 53320 w 617988"/>
                <a:gd name="connsiteY29" fmla="*/ 405840 h 633881"/>
                <a:gd name="connsiteX30" fmla="*/ 0 w 617988"/>
                <a:gd name="connsiteY30" fmla="*/ 405840 h 633881"/>
                <a:gd name="connsiteX31" fmla="*/ 0 w 617988"/>
                <a:gd name="connsiteY31" fmla="*/ 228040 h 633881"/>
                <a:gd name="connsiteX32" fmla="*/ 53320 w 617988"/>
                <a:gd name="connsiteY32" fmla="*/ 228040 h 633881"/>
                <a:gd name="connsiteX33" fmla="*/ 58077 w 617988"/>
                <a:gd name="connsiteY33" fmla="*/ 212714 h 633881"/>
                <a:gd name="connsiteX34" fmla="*/ 79637 w 617988"/>
                <a:gd name="connsiteY34" fmla="*/ 177179 h 633881"/>
                <a:gd name="connsiteX35" fmla="*/ 45255 w 617988"/>
                <a:gd name="connsiteY35" fmla="*/ 134066 h 633881"/>
                <a:gd name="connsiteX36" fmla="*/ 184265 w 617988"/>
                <a:gd name="connsiteY36" fmla="*/ 23210 h 633881"/>
                <a:gd name="connsiteX37" fmla="*/ 217510 w 617988"/>
                <a:gd name="connsiteY37" fmla="*/ 64898 h 633881"/>
                <a:gd name="connsiteX38" fmla="*/ 225175 w 617988"/>
                <a:gd name="connsiteY38" fmla="*/ 61213 h 633881"/>
                <a:gd name="connsiteX39" fmla="*/ 273654 w 617988"/>
                <a:gd name="connsiteY39" fmla="*/ 53884 h 633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7988" h="633881">
                  <a:moveTo>
                    <a:pt x="306653" y="188483"/>
                  </a:moveTo>
                  <a:cubicBezTo>
                    <a:pt x="233954" y="188483"/>
                    <a:pt x="175019" y="247418"/>
                    <a:pt x="175019" y="320117"/>
                  </a:cubicBezTo>
                  <a:cubicBezTo>
                    <a:pt x="175019" y="392816"/>
                    <a:pt x="233954" y="451751"/>
                    <a:pt x="306653" y="451751"/>
                  </a:cubicBezTo>
                  <a:cubicBezTo>
                    <a:pt x="379352" y="451751"/>
                    <a:pt x="438287" y="392816"/>
                    <a:pt x="438287" y="320117"/>
                  </a:cubicBezTo>
                  <a:cubicBezTo>
                    <a:pt x="438287" y="247418"/>
                    <a:pt x="379352" y="188483"/>
                    <a:pt x="306653" y="188483"/>
                  </a:cubicBezTo>
                  <a:close/>
                  <a:moveTo>
                    <a:pt x="285953" y="0"/>
                  </a:moveTo>
                  <a:lnTo>
                    <a:pt x="459295" y="39564"/>
                  </a:lnTo>
                  <a:lnTo>
                    <a:pt x="447529" y="91116"/>
                  </a:lnTo>
                  <a:lnTo>
                    <a:pt x="454510" y="94905"/>
                  </a:lnTo>
                  <a:lnTo>
                    <a:pt x="492555" y="127851"/>
                  </a:lnTo>
                  <a:lnTo>
                    <a:pt x="540843" y="104597"/>
                  </a:lnTo>
                  <a:lnTo>
                    <a:pt x="617988" y="264789"/>
                  </a:lnTo>
                  <a:lnTo>
                    <a:pt x="568969" y="288395"/>
                  </a:lnTo>
                  <a:lnTo>
                    <a:pt x="572565" y="316940"/>
                  </a:lnTo>
                  <a:lnTo>
                    <a:pt x="569654" y="345815"/>
                  </a:lnTo>
                  <a:lnTo>
                    <a:pt x="617988" y="369091"/>
                  </a:lnTo>
                  <a:lnTo>
                    <a:pt x="540843" y="529284"/>
                  </a:lnTo>
                  <a:lnTo>
                    <a:pt x="493746" y="506603"/>
                  </a:lnTo>
                  <a:lnTo>
                    <a:pt x="454510" y="538975"/>
                  </a:lnTo>
                  <a:lnTo>
                    <a:pt x="447440" y="542374"/>
                  </a:lnTo>
                  <a:lnTo>
                    <a:pt x="459295" y="594316"/>
                  </a:lnTo>
                  <a:lnTo>
                    <a:pt x="285953" y="633881"/>
                  </a:lnTo>
                  <a:lnTo>
                    <a:pt x="273654" y="579996"/>
                  </a:lnTo>
                  <a:lnTo>
                    <a:pt x="225175" y="572667"/>
                  </a:lnTo>
                  <a:lnTo>
                    <a:pt x="217312" y="569232"/>
                  </a:lnTo>
                  <a:lnTo>
                    <a:pt x="184266" y="610670"/>
                  </a:lnTo>
                  <a:lnTo>
                    <a:pt x="45256" y="499814"/>
                  </a:lnTo>
                  <a:lnTo>
                    <a:pt x="78629" y="457966"/>
                  </a:lnTo>
                  <a:lnTo>
                    <a:pt x="58077" y="421167"/>
                  </a:lnTo>
                  <a:lnTo>
                    <a:pt x="53320" y="405840"/>
                  </a:lnTo>
                  <a:lnTo>
                    <a:pt x="0" y="405840"/>
                  </a:lnTo>
                  <a:lnTo>
                    <a:pt x="0" y="228040"/>
                  </a:lnTo>
                  <a:lnTo>
                    <a:pt x="53320" y="228040"/>
                  </a:lnTo>
                  <a:lnTo>
                    <a:pt x="58077" y="212714"/>
                  </a:lnTo>
                  <a:lnTo>
                    <a:pt x="79637" y="177179"/>
                  </a:lnTo>
                  <a:lnTo>
                    <a:pt x="45255" y="134066"/>
                  </a:lnTo>
                  <a:lnTo>
                    <a:pt x="184265" y="23210"/>
                  </a:lnTo>
                  <a:lnTo>
                    <a:pt x="217510" y="64898"/>
                  </a:lnTo>
                  <a:lnTo>
                    <a:pt x="225175" y="61213"/>
                  </a:lnTo>
                  <a:lnTo>
                    <a:pt x="273654" y="53884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07201" y="2789222"/>
            <a:ext cx="827479" cy="827474"/>
            <a:chOff x="5001117" y="1286126"/>
            <a:chExt cx="687862" cy="687862"/>
          </a:xfrm>
        </p:grpSpPr>
        <p:sp>
          <p:nvSpPr>
            <p:cNvPr id="22" name="椭圆 21"/>
            <p:cNvSpPr/>
            <p:nvPr/>
          </p:nvSpPr>
          <p:spPr>
            <a:xfrm>
              <a:off x="5001117" y="1286126"/>
              <a:ext cx="687862" cy="68786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9800796">
              <a:off x="5173192" y="1427719"/>
              <a:ext cx="422077" cy="428386"/>
            </a:xfrm>
            <a:custGeom>
              <a:avLst/>
              <a:gdLst>
                <a:gd name="connsiteX0" fmla="*/ 470653 w 1412563"/>
                <a:gd name="connsiteY0" fmla="*/ 9354 h 1458403"/>
                <a:gd name="connsiteX1" fmla="*/ 682800 w 1412563"/>
                <a:gd name="connsiteY1" fmla="*/ 70106 h 1458403"/>
                <a:gd name="connsiteX2" fmla="*/ 694477 w 1412563"/>
                <a:gd name="connsiteY2" fmla="*/ 86905 h 1458403"/>
                <a:gd name="connsiteX3" fmla="*/ 756682 w 1412563"/>
                <a:gd name="connsiteY3" fmla="*/ 320998 h 1458403"/>
                <a:gd name="connsiteX4" fmla="*/ 1270875 w 1412563"/>
                <a:gd name="connsiteY4" fmla="*/ 320998 h 1458403"/>
                <a:gd name="connsiteX5" fmla="*/ 1412563 w 1412563"/>
                <a:gd name="connsiteY5" fmla="*/ 575975 h 1458403"/>
                <a:gd name="connsiteX6" fmla="*/ 824437 w 1412563"/>
                <a:gd name="connsiteY6" fmla="*/ 575975 h 1458403"/>
                <a:gd name="connsiteX7" fmla="*/ 925560 w 1412563"/>
                <a:gd name="connsiteY7" fmla="*/ 956529 h 1458403"/>
                <a:gd name="connsiteX8" fmla="*/ 1102841 w 1412563"/>
                <a:gd name="connsiteY8" fmla="*/ 956529 h 1458403"/>
                <a:gd name="connsiteX9" fmla="*/ 1259040 w 1412563"/>
                <a:gd name="connsiteY9" fmla="*/ 1237620 h 1458403"/>
                <a:gd name="connsiteX10" fmla="*/ 874979 w 1412563"/>
                <a:gd name="connsiteY10" fmla="*/ 1237620 h 1458403"/>
                <a:gd name="connsiteX11" fmla="*/ 515914 w 1412563"/>
                <a:gd name="connsiteY11" fmla="*/ 1458403 h 1458403"/>
                <a:gd name="connsiteX12" fmla="*/ 501740 w 1412563"/>
                <a:gd name="connsiteY12" fmla="*/ 1137141 h 1458403"/>
                <a:gd name="connsiteX13" fmla="*/ 638801 w 1412563"/>
                <a:gd name="connsiteY13" fmla="*/ 1052864 h 1458403"/>
                <a:gd name="connsiteX14" fmla="*/ 504515 w 1412563"/>
                <a:gd name="connsiteY14" fmla="*/ 688582 h 1458403"/>
                <a:gd name="connsiteX15" fmla="*/ 12857 w 1412563"/>
                <a:gd name="connsiteY15" fmla="*/ 990894 h 1458403"/>
                <a:gd name="connsiteX16" fmla="*/ 0 w 1412563"/>
                <a:gd name="connsiteY16" fmla="*/ 699478 h 1458403"/>
                <a:gd name="connsiteX17" fmla="*/ 414565 w 1412563"/>
                <a:gd name="connsiteY17" fmla="*/ 444569 h 1458403"/>
                <a:gd name="connsiteX18" fmla="*/ 332782 w 1412563"/>
                <a:gd name="connsiteY18" fmla="*/ 222714 h 1458403"/>
                <a:gd name="connsiteX19" fmla="*/ 332282 w 1412563"/>
                <a:gd name="connsiteY19" fmla="*/ 220317 h 1458403"/>
                <a:gd name="connsiteX20" fmla="*/ 470653 w 1412563"/>
                <a:gd name="connsiteY20" fmla="*/ 9354 h 145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12563" h="1458403">
                  <a:moveTo>
                    <a:pt x="470653" y="9354"/>
                  </a:moveTo>
                  <a:cubicBezTo>
                    <a:pt x="549488" y="-15591"/>
                    <a:pt x="632294" y="10938"/>
                    <a:pt x="682800" y="70106"/>
                  </a:cubicBezTo>
                  <a:lnTo>
                    <a:pt x="694477" y="86905"/>
                  </a:lnTo>
                  <a:lnTo>
                    <a:pt x="756682" y="320998"/>
                  </a:lnTo>
                  <a:lnTo>
                    <a:pt x="1270875" y="320998"/>
                  </a:lnTo>
                  <a:lnTo>
                    <a:pt x="1412563" y="575975"/>
                  </a:lnTo>
                  <a:lnTo>
                    <a:pt x="824437" y="575975"/>
                  </a:lnTo>
                  <a:lnTo>
                    <a:pt x="925560" y="956529"/>
                  </a:lnTo>
                  <a:lnTo>
                    <a:pt x="1102841" y="956529"/>
                  </a:lnTo>
                  <a:lnTo>
                    <a:pt x="1259040" y="1237620"/>
                  </a:lnTo>
                  <a:lnTo>
                    <a:pt x="874979" y="1237620"/>
                  </a:lnTo>
                  <a:lnTo>
                    <a:pt x="515914" y="1458403"/>
                  </a:lnTo>
                  <a:lnTo>
                    <a:pt x="501740" y="1137141"/>
                  </a:lnTo>
                  <a:lnTo>
                    <a:pt x="638801" y="1052864"/>
                  </a:lnTo>
                  <a:lnTo>
                    <a:pt x="504515" y="688582"/>
                  </a:lnTo>
                  <a:lnTo>
                    <a:pt x="12857" y="990894"/>
                  </a:lnTo>
                  <a:lnTo>
                    <a:pt x="0" y="699478"/>
                  </a:lnTo>
                  <a:lnTo>
                    <a:pt x="414565" y="444569"/>
                  </a:lnTo>
                  <a:lnTo>
                    <a:pt x="332782" y="222714"/>
                  </a:lnTo>
                  <a:lnTo>
                    <a:pt x="332282" y="220317"/>
                  </a:lnTo>
                  <a:cubicBezTo>
                    <a:pt x="322587" y="127975"/>
                    <a:pt x="378680" y="38456"/>
                    <a:pt x="470653" y="9354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27493" y="3768802"/>
            <a:ext cx="2304254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（一）制定了各项切实有效的规章制度。年初古特金根据实际情况制定了安全制度的管理实施规定，并严格按章执行。制定了质量奖惩规定从而有效地提高了全员的质量意识。</a:t>
            </a:r>
          </a:p>
        </p:txBody>
      </p:sp>
      <p:sp>
        <p:nvSpPr>
          <p:cNvPr id="3" name="等腰三角形 2"/>
          <p:cNvSpPr/>
          <p:nvPr/>
        </p:nvSpPr>
        <p:spPr>
          <a:xfrm rot="5400000">
            <a:off x="-982239" y="982241"/>
            <a:ext cx="3043702" cy="1079222"/>
          </a:xfrm>
          <a:prstGeom prst="triangle">
            <a:avLst>
              <a:gd name="adj" fmla="val 23858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592331" y="3793895"/>
            <a:ext cx="1991750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（二）严格按照规范工作，不走过场，不留死角，真正做到预防为主，实现安全生产。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95922" y="3768801"/>
            <a:ext cx="2144305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（三）安全警示标语、标识随处可见；生产、储存、作业现场的安全管理有了较大的改进及完善，现场的安全、消防和防护器材得到进一步完善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94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31" grpId="0"/>
      <p:bldP spid="3" grpId="0" animBg="1"/>
      <p:bldP spid="25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06" y="0"/>
            <a:ext cx="9144000" cy="3243673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 flipH="1">
            <a:off x="4355976" y="-2"/>
            <a:ext cx="4788022" cy="3243675"/>
          </a:xfrm>
          <a:custGeom>
            <a:avLst/>
            <a:gdLst>
              <a:gd name="connsiteX0" fmla="*/ 0 w 3563889"/>
              <a:gd name="connsiteY0" fmla="*/ 0 h 5159266"/>
              <a:gd name="connsiteX1" fmla="*/ 2584924 w 3563889"/>
              <a:gd name="connsiteY1" fmla="*/ 0 h 5159266"/>
              <a:gd name="connsiteX2" fmla="*/ 3563889 w 3563889"/>
              <a:gd name="connsiteY2" fmla="*/ 2579633 h 5159266"/>
              <a:gd name="connsiteX3" fmla="*/ 2584924 w 3563889"/>
              <a:gd name="connsiteY3" fmla="*/ 5159266 h 5159266"/>
              <a:gd name="connsiteX4" fmla="*/ 0 w 3563889"/>
              <a:gd name="connsiteY4" fmla="*/ 5159266 h 5159266"/>
              <a:gd name="connsiteX5" fmla="*/ 0 w 3563889"/>
              <a:gd name="connsiteY5" fmla="*/ 0 h 5159266"/>
              <a:gd name="connsiteX0" fmla="*/ 0 w 3500827"/>
              <a:gd name="connsiteY0" fmla="*/ 0 h 5159266"/>
              <a:gd name="connsiteX1" fmla="*/ 2584924 w 3500827"/>
              <a:gd name="connsiteY1" fmla="*/ 0 h 5159266"/>
              <a:gd name="connsiteX2" fmla="*/ 3500827 w 3500827"/>
              <a:gd name="connsiteY2" fmla="*/ 3604392 h 5159266"/>
              <a:gd name="connsiteX3" fmla="*/ 2584924 w 3500827"/>
              <a:gd name="connsiteY3" fmla="*/ 5159266 h 5159266"/>
              <a:gd name="connsiteX4" fmla="*/ 0 w 3500827"/>
              <a:gd name="connsiteY4" fmla="*/ 5159266 h 5159266"/>
              <a:gd name="connsiteX5" fmla="*/ 0 w 3500827"/>
              <a:gd name="connsiteY5" fmla="*/ 0 h 5159266"/>
              <a:gd name="connsiteX0" fmla="*/ 0 w 3500827"/>
              <a:gd name="connsiteY0" fmla="*/ 0 h 5159266"/>
              <a:gd name="connsiteX1" fmla="*/ 2584924 w 3500827"/>
              <a:gd name="connsiteY1" fmla="*/ 0 h 5159266"/>
              <a:gd name="connsiteX2" fmla="*/ 3500827 w 3500827"/>
              <a:gd name="connsiteY2" fmla="*/ 3604392 h 5159266"/>
              <a:gd name="connsiteX3" fmla="*/ 2733775 w 3500827"/>
              <a:gd name="connsiteY3" fmla="*/ 5159266 h 5159266"/>
              <a:gd name="connsiteX4" fmla="*/ 0 w 3500827"/>
              <a:gd name="connsiteY4" fmla="*/ 5159266 h 5159266"/>
              <a:gd name="connsiteX5" fmla="*/ 0 w 3500827"/>
              <a:gd name="connsiteY5" fmla="*/ 0 h 515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0827" h="5159266">
                <a:moveTo>
                  <a:pt x="0" y="0"/>
                </a:moveTo>
                <a:lnTo>
                  <a:pt x="2584924" y="0"/>
                </a:lnTo>
                <a:lnTo>
                  <a:pt x="3500827" y="3604392"/>
                </a:lnTo>
                <a:lnTo>
                  <a:pt x="2733775" y="5159266"/>
                </a:lnTo>
                <a:lnTo>
                  <a:pt x="0" y="5159266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852379" y="358180"/>
            <a:ext cx="2968093" cy="156966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把安全工作和工资挂钩，对出现问题较多较严重的车间或个人进行一定金额的处罚，极大地促进了车间安全管理，使职工认识到由于自己的违章行为可使整个车间、全体职工都受到损失，增强了自我监督和互相监督意识，提高了职工对安全的关注程度和遵章守纪的意识，使古特金的安全管理迈上了一个新台阶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356114" y="2787774"/>
            <a:ext cx="847013" cy="833217"/>
            <a:chOff x="6660001" y="1684182"/>
            <a:chExt cx="829062" cy="815560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6660001" y="1684182"/>
              <a:ext cx="829062" cy="8155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33235" y="1818954"/>
              <a:ext cx="482594" cy="438710"/>
            </a:xfrm>
            <a:custGeom>
              <a:avLst/>
              <a:gdLst>
                <a:gd name="connsiteX0" fmla="*/ 803003 w 1250950"/>
                <a:gd name="connsiteY0" fmla="*/ 863471 h 1139853"/>
                <a:gd name="connsiteX1" fmla="*/ 820326 w 1250950"/>
                <a:gd name="connsiteY1" fmla="*/ 865925 h 1139853"/>
                <a:gd name="connsiteX2" fmla="*/ 1090156 w 1250950"/>
                <a:gd name="connsiteY2" fmla="*/ 1025268 h 1139853"/>
                <a:gd name="connsiteX3" fmla="*/ 1098216 w 1250950"/>
                <a:gd name="connsiteY3" fmla="*/ 1056576 h 1139853"/>
                <a:gd name="connsiteX4" fmla="*/ 1098216 w 1250950"/>
                <a:gd name="connsiteY4" fmla="*/ 1056575 h 1139853"/>
                <a:gd name="connsiteX5" fmla="*/ 1066908 w 1250950"/>
                <a:gd name="connsiteY5" fmla="*/ 1064635 h 1139853"/>
                <a:gd name="connsiteX6" fmla="*/ 797078 w 1250950"/>
                <a:gd name="connsiteY6" fmla="*/ 905293 h 1139853"/>
                <a:gd name="connsiteX7" fmla="*/ 789018 w 1250950"/>
                <a:gd name="connsiteY7" fmla="*/ 873985 h 1139853"/>
                <a:gd name="connsiteX8" fmla="*/ 803003 w 1250950"/>
                <a:gd name="connsiteY8" fmla="*/ 863471 h 1139853"/>
                <a:gd name="connsiteX9" fmla="*/ 446224 w 1250950"/>
                <a:gd name="connsiteY9" fmla="*/ 862581 h 1139853"/>
                <a:gd name="connsiteX10" fmla="*/ 460274 w 1250950"/>
                <a:gd name="connsiteY10" fmla="*/ 873008 h 1139853"/>
                <a:gd name="connsiteX11" fmla="*/ 452409 w 1250950"/>
                <a:gd name="connsiteY11" fmla="*/ 904366 h 1139853"/>
                <a:gd name="connsiteX12" fmla="*/ 183572 w 1250950"/>
                <a:gd name="connsiteY12" fmla="*/ 1065379 h 1139853"/>
                <a:gd name="connsiteX13" fmla="*/ 152215 w 1250950"/>
                <a:gd name="connsiteY13" fmla="*/ 1057513 h 1139853"/>
                <a:gd name="connsiteX14" fmla="*/ 152216 w 1250950"/>
                <a:gd name="connsiteY14" fmla="*/ 1057514 h 1139853"/>
                <a:gd name="connsiteX15" fmla="*/ 160082 w 1250950"/>
                <a:gd name="connsiteY15" fmla="*/ 1026156 h 1139853"/>
                <a:gd name="connsiteX16" fmla="*/ 428917 w 1250950"/>
                <a:gd name="connsiteY16" fmla="*/ 865143 h 1139853"/>
                <a:gd name="connsiteX17" fmla="*/ 446224 w 1250950"/>
                <a:gd name="connsiteY17" fmla="*/ 862581 h 1139853"/>
                <a:gd name="connsiteX18" fmla="*/ 1250950 w 1250950"/>
                <a:gd name="connsiteY18" fmla="*/ 460461 h 1139853"/>
                <a:gd name="connsiteX19" fmla="*/ 640444 w 1250950"/>
                <a:gd name="connsiteY19" fmla="*/ 812938 h 1139853"/>
                <a:gd name="connsiteX20" fmla="*/ 625478 w 1250950"/>
                <a:gd name="connsiteY20" fmla="*/ 815382 h 1139853"/>
                <a:gd name="connsiteX21" fmla="*/ 626513 w 1250950"/>
                <a:gd name="connsiteY21" fmla="*/ 789509 h 1139853"/>
                <a:gd name="connsiteX22" fmla="*/ 625475 w 1250950"/>
                <a:gd name="connsiteY22" fmla="*/ 790124 h 1139853"/>
                <a:gd name="connsiteX23" fmla="*/ 624374 w 1250950"/>
                <a:gd name="connsiteY23" fmla="*/ 789472 h 1139853"/>
                <a:gd name="connsiteX24" fmla="*/ 625472 w 1250950"/>
                <a:gd name="connsiteY24" fmla="*/ 815381 h 1139853"/>
                <a:gd name="connsiteX25" fmla="*/ 610441 w 1250950"/>
                <a:gd name="connsiteY25" fmla="*/ 812900 h 1139853"/>
                <a:gd name="connsiteX26" fmla="*/ 0 w 1250950"/>
                <a:gd name="connsiteY26" fmla="*/ 460461 h 1139853"/>
                <a:gd name="connsiteX27" fmla="*/ 0 w 1250950"/>
                <a:gd name="connsiteY27" fmla="*/ 991154 h 1139853"/>
                <a:gd name="connsiteX28" fmla="*/ 148699 w 1250950"/>
                <a:gd name="connsiteY28" fmla="*/ 1139853 h 1139853"/>
                <a:gd name="connsiteX29" fmla="*/ 1102251 w 1250950"/>
                <a:gd name="connsiteY29" fmla="*/ 1139853 h 1139853"/>
                <a:gd name="connsiteX30" fmla="*/ 1250950 w 1250950"/>
                <a:gd name="connsiteY30" fmla="*/ 991154 h 1139853"/>
                <a:gd name="connsiteX31" fmla="*/ 627124 w 1250950"/>
                <a:gd name="connsiteY31" fmla="*/ 0 h 1139853"/>
                <a:gd name="connsiteX32" fmla="*/ 625476 w 1250950"/>
                <a:gd name="connsiteY32" fmla="*/ 254 h 1139853"/>
                <a:gd name="connsiteX33" fmla="*/ 623826 w 1250950"/>
                <a:gd name="connsiteY33" fmla="*/ 0 h 1139853"/>
                <a:gd name="connsiteX34" fmla="*/ 516466 w 1250950"/>
                <a:gd name="connsiteY34" fmla="*/ 33878 h 1139853"/>
                <a:gd name="connsiteX35" fmla="*/ 513210 w 1250950"/>
                <a:gd name="connsiteY35" fmla="*/ 37558 h 1139853"/>
                <a:gd name="connsiteX36" fmla="*/ 28743 w 1250950"/>
                <a:gd name="connsiteY36" fmla="*/ 358393 h 1139853"/>
                <a:gd name="connsiteX37" fmla="*/ 29589 w 1250950"/>
                <a:gd name="connsiteY37" fmla="*/ 359776 h 1139853"/>
                <a:gd name="connsiteX38" fmla="*/ 28088 w 1250950"/>
                <a:gd name="connsiteY38" fmla="*/ 360547 h 1139853"/>
                <a:gd name="connsiteX39" fmla="*/ 7537 w 1250950"/>
                <a:gd name="connsiteY39" fmla="*/ 383769 h 1139853"/>
                <a:gd name="connsiteX40" fmla="*/ 1043 w 1250950"/>
                <a:gd name="connsiteY40" fmla="*/ 408272 h 1139853"/>
                <a:gd name="connsiteX41" fmla="*/ 342824 w 1250950"/>
                <a:gd name="connsiteY41" fmla="*/ 605599 h 1139853"/>
                <a:gd name="connsiteX42" fmla="*/ 342108 w 1250950"/>
                <a:gd name="connsiteY42" fmla="*/ 603872 h 1139853"/>
                <a:gd name="connsiteX43" fmla="*/ 342108 w 1250950"/>
                <a:gd name="connsiteY43" fmla="*/ 412515 h 1139853"/>
                <a:gd name="connsiteX44" fmla="*/ 389949 w 1250950"/>
                <a:gd name="connsiteY44" fmla="*/ 364674 h 1139853"/>
                <a:gd name="connsiteX45" fmla="*/ 863386 w 1250950"/>
                <a:gd name="connsiteY45" fmla="*/ 364674 h 1139853"/>
                <a:gd name="connsiteX46" fmla="*/ 911227 w 1250950"/>
                <a:gd name="connsiteY46" fmla="*/ 412515 h 1139853"/>
                <a:gd name="connsiteX47" fmla="*/ 911227 w 1250950"/>
                <a:gd name="connsiteY47" fmla="*/ 603810 h 1139853"/>
                <a:gd name="connsiteX48" fmla="*/ 1249908 w 1250950"/>
                <a:gd name="connsiteY48" fmla="*/ 408272 h 1139853"/>
                <a:gd name="connsiteX49" fmla="*/ 1243414 w 1250950"/>
                <a:gd name="connsiteY49" fmla="*/ 383769 h 1139853"/>
                <a:gd name="connsiteX50" fmla="*/ 1222862 w 1250950"/>
                <a:gd name="connsiteY50" fmla="*/ 360547 h 1139853"/>
                <a:gd name="connsiteX51" fmla="*/ 1221361 w 1250950"/>
                <a:gd name="connsiteY51" fmla="*/ 359776 h 1139853"/>
                <a:gd name="connsiteX52" fmla="*/ 1222208 w 1250950"/>
                <a:gd name="connsiteY52" fmla="*/ 358393 h 1139853"/>
                <a:gd name="connsiteX53" fmla="*/ 737741 w 1250950"/>
                <a:gd name="connsiteY53" fmla="*/ 37558 h 1139853"/>
                <a:gd name="connsiteX54" fmla="*/ 734485 w 1250950"/>
                <a:gd name="connsiteY54" fmla="*/ 33878 h 1139853"/>
                <a:gd name="connsiteX55" fmla="*/ 627124 w 1250950"/>
                <a:gd name="connsiteY55" fmla="*/ 0 h 113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50950" h="1139853">
                  <a:moveTo>
                    <a:pt x="803003" y="863471"/>
                  </a:moveTo>
                  <a:cubicBezTo>
                    <a:pt x="808669" y="862013"/>
                    <a:pt x="814891" y="862715"/>
                    <a:pt x="820326" y="865925"/>
                  </a:cubicBezTo>
                  <a:cubicBezTo>
                    <a:pt x="910269" y="919039"/>
                    <a:pt x="1000213" y="972154"/>
                    <a:pt x="1090156" y="1025268"/>
                  </a:cubicBezTo>
                  <a:cubicBezTo>
                    <a:pt x="1101027" y="1031688"/>
                    <a:pt x="1104636" y="1045705"/>
                    <a:pt x="1098216" y="1056576"/>
                  </a:cubicBezTo>
                  <a:lnTo>
                    <a:pt x="1098216" y="1056575"/>
                  </a:lnTo>
                  <a:cubicBezTo>
                    <a:pt x="1091796" y="1067446"/>
                    <a:pt x="1077779" y="1071055"/>
                    <a:pt x="1066908" y="1064635"/>
                  </a:cubicBezTo>
                  <a:lnTo>
                    <a:pt x="797078" y="905293"/>
                  </a:lnTo>
                  <a:cubicBezTo>
                    <a:pt x="786207" y="898874"/>
                    <a:pt x="782599" y="884856"/>
                    <a:pt x="789018" y="873985"/>
                  </a:cubicBezTo>
                  <a:cubicBezTo>
                    <a:pt x="792228" y="868550"/>
                    <a:pt x="797337" y="864930"/>
                    <a:pt x="803003" y="863471"/>
                  </a:cubicBezTo>
                  <a:close/>
                  <a:moveTo>
                    <a:pt x="446224" y="862581"/>
                  </a:moveTo>
                  <a:cubicBezTo>
                    <a:pt x="451899" y="864005"/>
                    <a:pt x="457031" y="867593"/>
                    <a:pt x="460274" y="873008"/>
                  </a:cubicBezTo>
                  <a:cubicBezTo>
                    <a:pt x="466761" y="883839"/>
                    <a:pt x="463239" y="897879"/>
                    <a:pt x="452409" y="904366"/>
                  </a:cubicBezTo>
                  <a:cubicBezTo>
                    <a:pt x="362797" y="958037"/>
                    <a:pt x="273184" y="1011708"/>
                    <a:pt x="183572" y="1065379"/>
                  </a:cubicBezTo>
                  <a:cubicBezTo>
                    <a:pt x="172741" y="1071866"/>
                    <a:pt x="158702" y="1068344"/>
                    <a:pt x="152215" y="1057513"/>
                  </a:cubicBezTo>
                  <a:lnTo>
                    <a:pt x="152216" y="1057514"/>
                  </a:lnTo>
                  <a:cubicBezTo>
                    <a:pt x="145729" y="1046683"/>
                    <a:pt x="149251" y="1032643"/>
                    <a:pt x="160082" y="1026156"/>
                  </a:cubicBezTo>
                  <a:lnTo>
                    <a:pt x="428917" y="865143"/>
                  </a:lnTo>
                  <a:cubicBezTo>
                    <a:pt x="434332" y="861899"/>
                    <a:pt x="440550" y="861158"/>
                    <a:pt x="446224" y="862581"/>
                  </a:cubicBezTo>
                  <a:close/>
                  <a:moveTo>
                    <a:pt x="1250950" y="460461"/>
                  </a:moveTo>
                  <a:lnTo>
                    <a:pt x="640444" y="812938"/>
                  </a:lnTo>
                  <a:lnTo>
                    <a:pt x="625478" y="815382"/>
                  </a:lnTo>
                  <a:lnTo>
                    <a:pt x="626513" y="789509"/>
                  </a:lnTo>
                  <a:lnTo>
                    <a:pt x="625475" y="790124"/>
                  </a:lnTo>
                  <a:lnTo>
                    <a:pt x="624374" y="789472"/>
                  </a:lnTo>
                  <a:lnTo>
                    <a:pt x="625472" y="815381"/>
                  </a:lnTo>
                  <a:lnTo>
                    <a:pt x="610441" y="812900"/>
                  </a:lnTo>
                  <a:lnTo>
                    <a:pt x="0" y="460461"/>
                  </a:lnTo>
                  <a:lnTo>
                    <a:pt x="0" y="991154"/>
                  </a:lnTo>
                  <a:cubicBezTo>
                    <a:pt x="0" y="1073278"/>
                    <a:pt x="66575" y="1139853"/>
                    <a:pt x="148699" y="1139853"/>
                  </a:cubicBezTo>
                  <a:lnTo>
                    <a:pt x="1102251" y="1139853"/>
                  </a:lnTo>
                  <a:cubicBezTo>
                    <a:pt x="1184375" y="1139853"/>
                    <a:pt x="1250950" y="1073278"/>
                    <a:pt x="1250950" y="991154"/>
                  </a:cubicBezTo>
                  <a:close/>
                  <a:moveTo>
                    <a:pt x="627124" y="0"/>
                  </a:moveTo>
                  <a:lnTo>
                    <a:pt x="625476" y="254"/>
                  </a:lnTo>
                  <a:lnTo>
                    <a:pt x="623826" y="0"/>
                  </a:lnTo>
                  <a:cubicBezTo>
                    <a:pt x="581900" y="0"/>
                    <a:pt x="543942" y="12947"/>
                    <a:pt x="516466" y="33878"/>
                  </a:cubicBezTo>
                  <a:lnTo>
                    <a:pt x="513210" y="37558"/>
                  </a:lnTo>
                  <a:lnTo>
                    <a:pt x="28743" y="358393"/>
                  </a:lnTo>
                  <a:lnTo>
                    <a:pt x="29589" y="359776"/>
                  </a:lnTo>
                  <a:lnTo>
                    <a:pt x="28088" y="360547"/>
                  </a:lnTo>
                  <a:cubicBezTo>
                    <a:pt x="19411" y="367157"/>
                    <a:pt x="12389" y="375028"/>
                    <a:pt x="7537" y="383769"/>
                  </a:cubicBezTo>
                  <a:lnTo>
                    <a:pt x="1043" y="408272"/>
                  </a:lnTo>
                  <a:lnTo>
                    <a:pt x="342824" y="605599"/>
                  </a:lnTo>
                  <a:lnTo>
                    <a:pt x="342108" y="603872"/>
                  </a:lnTo>
                  <a:lnTo>
                    <a:pt x="342108" y="412515"/>
                  </a:lnTo>
                  <a:cubicBezTo>
                    <a:pt x="342108" y="386093"/>
                    <a:pt x="363527" y="364674"/>
                    <a:pt x="389949" y="364674"/>
                  </a:cubicBezTo>
                  <a:lnTo>
                    <a:pt x="863386" y="364674"/>
                  </a:lnTo>
                  <a:cubicBezTo>
                    <a:pt x="889808" y="364674"/>
                    <a:pt x="911227" y="386093"/>
                    <a:pt x="911227" y="412515"/>
                  </a:cubicBezTo>
                  <a:lnTo>
                    <a:pt x="911227" y="603810"/>
                  </a:lnTo>
                  <a:lnTo>
                    <a:pt x="1249908" y="408272"/>
                  </a:lnTo>
                  <a:lnTo>
                    <a:pt x="1243414" y="383769"/>
                  </a:lnTo>
                  <a:cubicBezTo>
                    <a:pt x="1238561" y="375028"/>
                    <a:pt x="1231539" y="367157"/>
                    <a:pt x="1222862" y="360547"/>
                  </a:cubicBezTo>
                  <a:lnTo>
                    <a:pt x="1221361" y="359776"/>
                  </a:lnTo>
                  <a:lnTo>
                    <a:pt x="1222208" y="358393"/>
                  </a:lnTo>
                  <a:lnTo>
                    <a:pt x="737741" y="37558"/>
                  </a:lnTo>
                  <a:lnTo>
                    <a:pt x="734485" y="33878"/>
                  </a:lnTo>
                  <a:cubicBezTo>
                    <a:pt x="707008" y="12947"/>
                    <a:pt x="669051" y="0"/>
                    <a:pt x="62712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53009" y="2789222"/>
            <a:ext cx="827479" cy="827474"/>
            <a:chOff x="3502816" y="1286126"/>
            <a:chExt cx="687862" cy="687862"/>
          </a:xfrm>
        </p:grpSpPr>
        <p:sp>
          <p:nvSpPr>
            <p:cNvPr id="19" name="椭圆 18"/>
            <p:cNvSpPr/>
            <p:nvPr/>
          </p:nvSpPr>
          <p:spPr>
            <a:xfrm>
              <a:off x="3502816" y="1286126"/>
              <a:ext cx="687862" cy="68786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635741" y="1411295"/>
              <a:ext cx="422011" cy="425524"/>
            </a:xfrm>
            <a:custGeom>
              <a:avLst/>
              <a:gdLst>
                <a:gd name="connsiteX0" fmla="*/ 306653 w 617988"/>
                <a:gd name="connsiteY0" fmla="*/ 188483 h 633881"/>
                <a:gd name="connsiteX1" fmla="*/ 175019 w 617988"/>
                <a:gd name="connsiteY1" fmla="*/ 320117 h 633881"/>
                <a:gd name="connsiteX2" fmla="*/ 306653 w 617988"/>
                <a:gd name="connsiteY2" fmla="*/ 451751 h 633881"/>
                <a:gd name="connsiteX3" fmla="*/ 438287 w 617988"/>
                <a:gd name="connsiteY3" fmla="*/ 320117 h 633881"/>
                <a:gd name="connsiteX4" fmla="*/ 306653 w 617988"/>
                <a:gd name="connsiteY4" fmla="*/ 188483 h 633881"/>
                <a:gd name="connsiteX5" fmla="*/ 285953 w 617988"/>
                <a:gd name="connsiteY5" fmla="*/ 0 h 633881"/>
                <a:gd name="connsiteX6" fmla="*/ 459295 w 617988"/>
                <a:gd name="connsiteY6" fmla="*/ 39564 h 633881"/>
                <a:gd name="connsiteX7" fmla="*/ 447529 w 617988"/>
                <a:gd name="connsiteY7" fmla="*/ 91116 h 633881"/>
                <a:gd name="connsiteX8" fmla="*/ 454510 w 617988"/>
                <a:gd name="connsiteY8" fmla="*/ 94905 h 633881"/>
                <a:gd name="connsiteX9" fmla="*/ 492555 w 617988"/>
                <a:gd name="connsiteY9" fmla="*/ 127851 h 633881"/>
                <a:gd name="connsiteX10" fmla="*/ 540843 w 617988"/>
                <a:gd name="connsiteY10" fmla="*/ 104597 h 633881"/>
                <a:gd name="connsiteX11" fmla="*/ 617988 w 617988"/>
                <a:gd name="connsiteY11" fmla="*/ 264789 h 633881"/>
                <a:gd name="connsiteX12" fmla="*/ 568969 w 617988"/>
                <a:gd name="connsiteY12" fmla="*/ 288395 h 633881"/>
                <a:gd name="connsiteX13" fmla="*/ 572565 w 617988"/>
                <a:gd name="connsiteY13" fmla="*/ 316940 h 633881"/>
                <a:gd name="connsiteX14" fmla="*/ 569654 w 617988"/>
                <a:gd name="connsiteY14" fmla="*/ 345815 h 633881"/>
                <a:gd name="connsiteX15" fmla="*/ 617988 w 617988"/>
                <a:gd name="connsiteY15" fmla="*/ 369091 h 633881"/>
                <a:gd name="connsiteX16" fmla="*/ 540843 w 617988"/>
                <a:gd name="connsiteY16" fmla="*/ 529284 h 633881"/>
                <a:gd name="connsiteX17" fmla="*/ 493746 w 617988"/>
                <a:gd name="connsiteY17" fmla="*/ 506603 h 633881"/>
                <a:gd name="connsiteX18" fmla="*/ 454510 w 617988"/>
                <a:gd name="connsiteY18" fmla="*/ 538975 h 633881"/>
                <a:gd name="connsiteX19" fmla="*/ 447440 w 617988"/>
                <a:gd name="connsiteY19" fmla="*/ 542374 h 633881"/>
                <a:gd name="connsiteX20" fmla="*/ 459295 w 617988"/>
                <a:gd name="connsiteY20" fmla="*/ 594316 h 633881"/>
                <a:gd name="connsiteX21" fmla="*/ 285953 w 617988"/>
                <a:gd name="connsiteY21" fmla="*/ 633881 h 633881"/>
                <a:gd name="connsiteX22" fmla="*/ 273654 w 617988"/>
                <a:gd name="connsiteY22" fmla="*/ 579996 h 633881"/>
                <a:gd name="connsiteX23" fmla="*/ 225175 w 617988"/>
                <a:gd name="connsiteY23" fmla="*/ 572667 h 633881"/>
                <a:gd name="connsiteX24" fmla="*/ 217312 w 617988"/>
                <a:gd name="connsiteY24" fmla="*/ 569232 h 633881"/>
                <a:gd name="connsiteX25" fmla="*/ 184266 w 617988"/>
                <a:gd name="connsiteY25" fmla="*/ 610670 h 633881"/>
                <a:gd name="connsiteX26" fmla="*/ 45256 w 617988"/>
                <a:gd name="connsiteY26" fmla="*/ 499814 h 633881"/>
                <a:gd name="connsiteX27" fmla="*/ 78629 w 617988"/>
                <a:gd name="connsiteY27" fmla="*/ 457966 h 633881"/>
                <a:gd name="connsiteX28" fmla="*/ 58077 w 617988"/>
                <a:gd name="connsiteY28" fmla="*/ 421167 h 633881"/>
                <a:gd name="connsiteX29" fmla="*/ 53320 w 617988"/>
                <a:gd name="connsiteY29" fmla="*/ 405840 h 633881"/>
                <a:gd name="connsiteX30" fmla="*/ 0 w 617988"/>
                <a:gd name="connsiteY30" fmla="*/ 405840 h 633881"/>
                <a:gd name="connsiteX31" fmla="*/ 0 w 617988"/>
                <a:gd name="connsiteY31" fmla="*/ 228040 h 633881"/>
                <a:gd name="connsiteX32" fmla="*/ 53320 w 617988"/>
                <a:gd name="connsiteY32" fmla="*/ 228040 h 633881"/>
                <a:gd name="connsiteX33" fmla="*/ 58077 w 617988"/>
                <a:gd name="connsiteY33" fmla="*/ 212714 h 633881"/>
                <a:gd name="connsiteX34" fmla="*/ 79637 w 617988"/>
                <a:gd name="connsiteY34" fmla="*/ 177179 h 633881"/>
                <a:gd name="connsiteX35" fmla="*/ 45255 w 617988"/>
                <a:gd name="connsiteY35" fmla="*/ 134066 h 633881"/>
                <a:gd name="connsiteX36" fmla="*/ 184265 w 617988"/>
                <a:gd name="connsiteY36" fmla="*/ 23210 h 633881"/>
                <a:gd name="connsiteX37" fmla="*/ 217510 w 617988"/>
                <a:gd name="connsiteY37" fmla="*/ 64898 h 633881"/>
                <a:gd name="connsiteX38" fmla="*/ 225175 w 617988"/>
                <a:gd name="connsiteY38" fmla="*/ 61213 h 633881"/>
                <a:gd name="connsiteX39" fmla="*/ 273654 w 617988"/>
                <a:gd name="connsiteY39" fmla="*/ 53884 h 633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7988" h="633881">
                  <a:moveTo>
                    <a:pt x="306653" y="188483"/>
                  </a:moveTo>
                  <a:cubicBezTo>
                    <a:pt x="233954" y="188483"/>
                    <a:pt x="175019" y="247418"/>
                    <a:pt x="175019" y="320117"/>
                  </a:cubicBezTo>
                  <a:cubicBezTo>
                    <a:pt x="175019" y="392816"/>
                    <a:pt x="233954" y="451751"/>
                    <a:pt x="306653" y="451751"/>
                  </a:cubicBezTo>
                  <a:cubicBezTo>
                    <a:pt x="379352" y="451751"/>
                    <a:pt x="438287" y="392816"/>
                    <a:pt x="438287" y="320117"/>
                  </a:cubicBezTo>
                  <a:cubicBezTo>
                    <a:pt x="438287" y="247418"/>
                    <a:pt x="379352" y="188483"/>
                    <a:pt x="306653" y="188483"/>
                  </a:cubicBezTo>
                  <a:close/>
                  <a:moveTo>
                    <a:pt x="285953" y="0"/>
                  </a:moveTo>
                  <a:lnTo>
                    <a:pt x="459295" y="39564"/>
                  </a:lnTo>
                  <a:lnTo>
                    <a:pt x="447529" y="91116"/>
                  </a:lnTo>
                  <a:lnTo>
                    <a:pt x="454510" y="94905"/>
                  </a:lnTo>
                  <a:lnTo>
                    <a:pt x="492555" y="127851"/>
                  </a:lnTo>
                  <a:lnTo>
                    <a:pt x="540843" y="104597"/>
                  </a:lnTo>
                  <a:lnTo>
                    <a:pt x="617988" y="264789"/>
                  </a:lnTo>
                  <a:lnTo>
                    <a:pt x="568969" y="288395"/>
                  </a:lnTo>
                  <a:lnTo>
                    <a:pt x="572565" y="316940"/>
                  </a:lnTo>
                  <a:lnTo>
                    <a:pt x="569654" y="345815"/>
                  </a:lnTo>
                  <a:lnTo>
                    <a:pt x="617988" y="369091"/>
                  </a:lnTo>
                  <a:lnTo>
                    <a:pt x="540843" y="529284"/>
                  </a:lnTo>
                  <a:lnTo>
                    <a:pt x="493746" y="506603"/>
                  </a:lnTo>
                  <a:lnTo>
                    <a:pt x="454510" y="538975"/>
                  </a:lnTo>
                  <a:lnTo>
                    <a:pt x="447440" y="542374"/>
                  </a:lnTo>
                  <a:lnTo>
                    <a:pt x="459295" y="594316"/>
                  </a:lnTo>
                  <a:lnTo>
                    <a:pt x="285953" y="633881"/>
                  </a:lnTo>
                  <a:lnTo>
                    <a:pt x="273654" y="579996"/>
                  </a:lnTo>
                  <a:lnTo>
                    <a:pt x="225175" y="572667"/>
                  </a:lnTo>
                  <a:lnTo>
                    <a:pt x="217312" y="569232"/>
                  </a:lnTo>
                  <a:lnTo>
                    <a:pt x="184266" y="610670"/>
                  </a:lnTo>
                  <a:lnTo>
                    <a:pt x="45256" y="499814"/>
                  </a:lnTo>
                  <a:lnTo>
                    <a:pt x="78629" y="457966"/>
                  </a:lnTo>
                  <a:lnTo>
                    <a:pt x="58077" y="421167"/>
                  </a:lnTo>
                  <a:lnTo>
                    <a:pt x="53320" y="405840"/>
                  </a:lnTo>
                  <a:lnTo>
                    <a:pt x="0" y="405840"/>
                  </a:lnTo>
                  <a:lnTo>
                    <a:pt x="0" y="228040"/>
                  </a:lnTo>
                  <a:lnTo>
                    <a:pt x="53320" y="228040"/>
                  </a:lnTo>
                  <a:lnTo>
                    <a:pt x="58077" y="212714"/>
                  </a:lnTo>
                  <a:lnTo>
                    <a:pt x="79637" y="177179"/>
                  </a:lnTo>
                  <a:lnTo>
                    <a:pt x="45255" y="134066"/>
                  </a:lnTo>
                  <a:lnTo>
                    <a:pt x="184265" y="23210"/>
                  </a:lnTo>
                  <a:lnTo>
                    <a:pt x="217510" y="64898"/>
                  </a:lnTo>
                  <a:lnTo>
                    <a:pt x="225175" y="61213"/>
                  </a:lnTo>
                  <a:lnTo>
                    <a:pt x="273654" y="53884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07201" y="2789222"/>
            <a:ext cx="827479" cy="827474"/>
            <a:chOff x="5001117" y="1286126"/>
            <a:chExt cx="687862" cy="687862"/>
          </a:xfrm>
        </p:grpSpPr>
        <p:sp>
          <p:nvSpPr>
            <p:cNvPr id="22" name="椭圆 21"/>
            <p:cNvSpPr/>
            <p:nvPr/>
          </p:nvSpPr>
          <p:spPr>
            <a:xfrm>
              <a:off x="5001117" y="1286126"/>
              <a:ext cx="687862" cy="68786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9800796">
              <a:off x="5173192" y="1427719"/>
              <a:ext cx="422077" cy="428386"/>
            </a:xfrm>
            <a:custGeom>
              <a:avLst/>
              <a:gdLst>
                <a:gd name="connsiteX0" fmla="*/ 470653 w 1412563"/>
                <a:gd name="connsiteY0" fmla="*/ 9354 h 1458403"/>
                <a:gd name="connsiteX1" fmla="*/ 682800 w 1412563"/>
                <a:gd name="connsiteY1" fmla="*/ 70106 h 1458403"/>
                <a:gd name="connsiteX2" fmla="*/ 694477 w 1412563"/>
                <a:gd name="connsiteY2" fmla="*/ 86905 h 1458403"/>
                <a:gd name="connsiteX3" fmla="*/ 756682 w 1412563"/>
                <a:gd name="connsiteY3" fmla="*/ 320998 h 1458403"/>
                <a:gd name="connsiteX4" fmla="*/ 1270875 w 1412563"/>
                <a:gd name="connsiteY4" fmla="*/ 320998 h 1458403"/>
                <a:gd name="connsiteX5" fmla="*/ 1412563 w 1412563"/>
                <a:gd name="connsiteY5" fmla="*/ 575975 h 1458403"/>
                <a:gd name="connsiteX6" fmla="*/ 824437 w 1412563"/>
                <a:gd name="connsiteY6" fmla="*/ 575975 h 1458403"/>
                <a:gd name="connsiteX7" fmla="*/ 925560 w 1412563"/>
                <a:gd name="connsiteY7" fmla="*/ 956529 h 1458403"/>
                <a:gd name="connsiteX8" fmla="*/ 1102841 w 1412563"/>
                <a:gd name="connsiteY8" fmla="*/ 956529 h 1458403"/>
                <a:gd name="connsiteX9" fmla="*/ 1259040 w 1412563"/>
                <a:gd name="connsiteY9" fmla="*/ 1237620 h 1458403"/>
                <a:gd name="connsiteX10" fmla="*/ 874979 w 1412563"/>
                <a:gd name="connsiteY10" fmla="*/ 1237620 h 1458403"/>
                <a:gd name="connsiteX11" fmla="*/ 515914 w 1412563"/>
                <a:gd name="connsiteY11" fmla="*/ 1458403 h 1458403"/>
                <a:gd name="connsiteX12" fmla="*/ 501740 w 1412563"/>
                <a:gd name="connsiteY12" fmla="*/ 1137141 h 1458403"/>
                <a:gd name="connsiteX13" fmla="*/ 638801 w 1412563"/>
                <a:gd name="connsiteY13" fmla="*/ 1052864 h 1458403"/>
                <a:gd name="connsiteX14" fmla="*/ 504515 w 1412563"/>
                <a:gd name="connsiteY14" fmla="*/ 688582 h 1458403"/>
                <a:gd name="connsiteX15" fmla="*/ 12857 w 1412563"/>
                <a:gd name="connsiteY15" fmla="*/ 990894 h 1458403"/>
                <a:gd name="connsiteX16" fmla="*/ 0 w 1412563"/>
                <a:gd name="connsiteY16" fmla="*/ 699478 h 1458403"/>
                <a:gd name="connsiteX17" fmla="*/ 414565 w 1412563"/>
                <a:gd name="connsiteY17" fmla="*/ 444569 h 1458403"/>
                <a:gd name="connsiteX18" fmla="*/ 332782 w 1412563"/>
                <a:gd name="connsiteY18" fmla="*/ 222714 h 1458403"/>
                <a:gd name="connsiteX19" fmla="*/ 332282 w 1412563"/>
                <a:gd name="connsiteY19" fmla="*/ 220317 h 1458403"/>
                <a:gd name="connsiteX20" fmla="*/ 470653 w 1412563"/>
                <a:gd name="connsiteY20" fmla="*/ 9354 h 145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12563" h="1458403">
                  <a:moveTo>
                    <a:pt x="470653" y="9354"/>
                  </a:moveTo>
                  <a:cubicBezTo>
                    <a:pt x="549488" y="-15591"/>
                    <a:pt x="632294" y="10938"/>
                    <a:pt x="682800" y="70106"/>
                  </a:cubicBezTo>
                  <a:lnTo>
                    <a:pt x="694477" y="86905"/>
                  </a:lnTo>
                  <a:lnTo>
                    <a:pt x="756682" y="320998"/>
                  </a:lnTo>
                  <a:lnTo>
                    <a:pt x="1270875" y="320998"/>
                  </a:lnTo>
                  <a:lnTo>
                    <a:pt x="1412563" y="575975"/>
                  </a:lnTo>
                  <a:lnTo>
                    <a:pt x="824437" y="575975"/>
                  </a:lnTo>
                  <a:lnTo>
                    <a:pt x="925560" y="956529"/>
                  </a:lnTo>
                  <a:lnTo>
                    <a:pt x="1102841" y="956529"/>
                  </a:lnTo>
                  <a:lnTo>
                    <a:pt x="1259040" y="1237620"/>
                  </a:lnTo>
                  <a:lnTo>
                    <a:pt x="874979" y="1237620"/>
                  </a:lnTo>
                  <a:lnTo>
                    <a:pt x="515914" y="1458403"/>
                  </a:lnTo>
                  <a:lnTo>
                    <a:pt x="501740" y="1137141"/>
                  </a:lnTo>
                  <a:lnTo>
                    <a:pt x="638801" y="1052864"/>
                  </a:lnTo>
                  <a:lnTo>
                    <a:pt x="504515" y="688582"/>
                  </a:lnTo>
                  <a:lnTo>
                    <a:pt x="12857" y="990894"/>
                  </a:lnTo>
                  <a:lnTo>
                    <a:pt x="0" y="699478"/>
                  </a:lnTo>
                  <a:lnTo>
                    <a:pt x="414565" y="444569"/>
                  </a:lnTo>
                  <a:lnTo>
                    <a:pt x="332782" y="222714"/>
                  </a:lnTo>
                  <a:lnTo>
                    <a:pt x="332282" y="220317"/>
                  </a:lnTo>
                  <a:cubicBezTo>
                    <a:pt x="322587" y="127975"/>
                    <a:pt x="378680" y="38456"/>
                    <a:pt x="470653" y="9354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94967" y="3813659"/>
            <a:ext cx="2491997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（四）职工将标准转化为习惯，能按标准化的要求来规范自己的行为，并持之以恒坚决执行，减少了违章操作和不安全行为，职工的安全标准化意识得到进一步增强，职工的综合安全素质得到提高。</a:t>
            </a:r>
          </a:p>
        </p:txBody>
      </p:sp>
      <p:sp>
        <p:nvSpPr>
          <p:cNvPr id="3" name="等腰三角形 2"/>
          <p:cNvSpPr/>
          <p:nvPr/>
        </p:nvSpPr>
        <p:spPr>
          <a:xfrm rot="5400000">
            <a:off x="-982239" y="982241"/>
            <a:ext cx="3043702" cy="1079222"/>
          </a:xfrm>
          <a:prstGeom prst="triangle">
            <a:avLst>
              <a:gd name="adj" fmla="val 23858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412635" y="3792633"/>
            <a:ext cx="2308225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（五）进一步搞好标杆队建设，在原有标准化的基础上，再接再厉努力完善各种制度健全了港西油管厂千分制细则，并逐条的、予以实行，从而使标准化更上一个台阶。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72202" y="3807625"/>
            <a:ext cx="199175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（六）加强安全绩效考核，规范日常生产行为</a:t>
            </a:r>
          </a:p>
        </p:txBody>
      </p:sp>
      <p:sp>
        <p:nvSpPr>
          <p:cNvPr id="35" name="矩形 34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08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31" grpId="0"/>
      <p:bldP spid="3" grpId="0" animBg="1"/>
      <p:bldP spid="25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613984" y="3246500"/>
            <a:ext cx="359114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在安全上全面推行先进的安全管理体系</a:t>
            </a:r>
          </a:p>
        </p:txBody>
      </p:sp>
    </p:spTree>
    <p:extLst>
      <p:ext uri="{BB962C8B-B14F-4D97-AF65-F5344CB8AC3E}">
        <p14:creationId xmlns:p14="http://schemas.microsoft.com/office/powerpoint/2010/main" val="103083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57167" y="2558585"/>
            <a:ext cx="2600047" cy="120032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（一）建立健全了领导负责制，主管领导在主抓全面的同时，对各项工作都做到心中有数。实行干部承包班组制度，对各班组出现的问题能够解决的立即解决，不能解决的上报有关部门尽快给于解决。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104" y="1653496"/>
            <a:ext cx="266429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（二）认真做好消防工作各车间都配备了所需数量的灭火器，并在关键岗位及场所配置了火灾应急所需的设备设施。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14485" y="2758624"/>
            <a:ext cx="3508126" cy="212365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三）认真做好交通管理工作，针对我厂的机动车辆，我们检查小组不定期的对驾驶员及车辆进行全面检查，内容包括：持证情况、特种设备运行情况、设备的各种记录，发现问题立即整改，不能整改的联系相关单位进行维修，并在冬季来临之前督促司机及时进行入冬前的换季保养及保温工作，切实保证了特种车辆的安全运行。教育并要求驾驶私家车的员工必须佩戴安全带，在雨天、雾天、及路面有冰雪的天气，尽量乘坐班车上下班，确保人身安全。使驾驶人员责任意识得到普遍提高，从而使交通安全得到保障。</a:t>
            </a:r>
          </a:p>
        </p:txBody>
      </p:sp>
      <p:sp>
        <p:nvSpPr>
          <p:cNvPr id="35" name="矩形 34"/>
          <p:cNvSpPr/>
          <p:nvPr/>
        </p:nvSpPr>
        <p:spPr>
          <a:xfrm>
            <a:off x="8198689" y="1683753"/>
            <a:ext cx="45719" cy="874831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934420" y="2758624"/>
            <a:ext cx="60199" cy="87483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903397" y="2612315"/>
            <a:ext cx="53771" cy="107827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0" y="369119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676456" y="369119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19257533">
            <a:off x="3095962" y="1623672"/>
            <a:ext cx="2398814" cy="2464070"/>
            <a:chOff x="2478838" y="987574"/>
            <a:chExt cx="2765864" cy="2841105"/>
          </a:xfrm>
        </p:grpSpPr>
        <p:sp>
          <p:nvSpPr>
            <p:cNvPr id="2" name="空心弧 1"/>
            <p:cNvSpPr/>
            <p:nvPr/>
          </p:nvSpPr>
          <p:spPr>
            <a:xfrm rot="21348216">
              <a:off x="3923928" y="987574"/>
              <a:ext cx="1320774" cy="1320774"/>
            </a:xfrm>
            <a:prstGeom prst="blockArc">
              <a:avLst>
                <a:gd name="adj1" fmla="val 7357405"/>
                <a:gd name="adj2" fmla="val 202319"/>
                <a:gd name="adj3" fmla="val 9412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空心弧 31"/>
            <p:cNvSpPr/>
            <p:nvPr/>
          </p:nvSpPr>
          <p:spPr>
            <a:xfrm rot="6234397" flipH="1">
              <a:off x="3593014" y="2127233"/>
              <a:ext cx="1320774" cy="1320774"/>
            </a:xfrm>
            <a:prstGeom prst="blockArc">
              <a:avLst>
                <a:gd name="adj1" fmla="val 7805638"/>
                <a:gd name="adj2" fmla="val 202319"/>
                <a:gd name="adj3" fmla="val 9412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空心弧 32"/>
            <p:cNvSpPr/>
            <p:nvPr/>
          </p:nvSpPr>
          <p:spPr>
            <a:xfrm rot="20268222">
              <a:off x="2478838" y="2507905"/>
              <a:ext cx="1320774" cy="1320774"/>
            </a:xfrm>
            <a:prstGeom prst="blockArc">
              <a:avLst>
                <a:gd name="adj1" fmla="val 7357405"/>
                <a:gd name="adj2" fmla="val 202319"/>
                <a:gd name="adj3" fmla="val 9412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4275561" y="2621938"/>
            <a:ext cx="645068" cy="483485"/>
            <a:chOff x="7419975" y="776288"/>
            <a:chExt cx="811213" cy="608013"/>
          </a:xfrm>
          <a:solidFill>
            <a:srgbClr val="FF0000"/>
          </a:solidFill>
        </p:grpSpPr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7612063" y="776288"/>
              <a:ext cx="619125" cy="495300"/>
            </a:xfrm>
            <a:custGeom>
              <a:avLst/>
              <a:gdLst>
                <a:gd name="T0" fmla="*/ 146 w 165"/>
                <a:gd name="T1" fmla="*/ 19 h 132"/>
                <a:gd name="T2" fmla="*/ 78 w 165"/>
                <a:gd name="T3" fmla="*/ 19 h 132"/>
                <a:gd name="T4" fmla="*/ 62 w 165"/>
                <a:gd name="T5" fmla="*/ 0 h 132"/>
                <a:gd name="T6" fmla="*/ 22 w 165"/>
                <a:gd name="T7" fmla="*/ 0 h 132"/>
                <a:gd name="T8" fmla="*/ 3 w 165"/>
                <a:gd name="T9" fmla="*/ 10 h 132"/>
                <a:gd name="T10" fmla="*/ 0 w 165"/>
                <a:gd name="T11" fmla="*/ 20 h 132"/>
                <a:gd name="T12" fmla="*/ 0 w 165"/>
                <a:gd name="T13" fmla="*/ 21 h 132"/>
                <a:gd name="T14" fmla="*/ 0 w 165"/>
                <a:gd name="T15" fmla="*/ 23 h 132"/>
                <a:gd name="T16" fmla="*/ 0 w 165"/>
                <a:gd name="T17" fmla="*/ 25 h 132"/>
                <a:gd name="T18" fmla="*/ 0 w 165"/>
                <a:gd name="T19" fmla="*/ 54 h 132"/>
                <a:gd name="T20" fmla="*/ 0 w 165"/>
                <a:gd name="T21" fmla="*/ 100 h 132"/>
                <a:gd name="T22" fmla="*/ 15 w 165"/>
                <a:gd name="T23" fmla="*/ 89 h 132"/>
                <a:gd name="T24" fmla="*/ 13 w 165"/>
                <a:gd name="T25" fmla="*/ 78 h 132"/>
                <a:gd name="T26" fmla="*/ 14 w 165"/>
                <a:gd name="T27" fmla="*/ 67 h 132"/>
                <a:gd name="T28" fmla="*/ 61 w 165"/>
                <a:gd name="T29" fmla="*/ 30 h 132"/>
                <a:gd name="T30" fmla="*/ 61 w 165"/>
                <a:gd name="T31" fmla="*/ 30 h 132"/>
                <a:gd name="T32" fmla="*/ 72 w 165"/>
                <a:gd name="T33" fmla="*/ 31 h 132"/>
                <a:gd name="T34" fmla="*/ 72 w 165"/>
                <a:gd name="T35" fmla="*/ 31 h 132"/>
                <a:gd name="T36" fmla="*/ 109 w 165"/>
                <a:gd name="T37" fmla="*/ 78 h 132"/>
                <a:gd name="T38" fmla="*/ 109 w 165"/>
                <a:gd name="T39" fmla="*/ 78 h 132"/>
                <a:gd name="T40" fmla="*/ 108 w 165"/>
                <a:gd name="T41" fmla="*/ 89 h 132"/>
                <a:gd name="T42" fmla="*/ 108 w 165"/>
                <a:gd name="T43" fmla="*/ 89 h 132"/>
                <a:gd name="T44" fmla="*/ 108 w 165"/>
                <a:gd name="T45" fmla="*/ 89 h 132"/>
                <a:gd name="T46" fmla="*/ 61 w 165"/>
                <a:gd name="T47" fmla="*/ 126 h 132"/>
                <a:gd name="T48" fmla="*/ 61 w 165"/>
                <a:gd name="T49" fmla="*/ 126 h 132"/>
                <a:gd name="T50" fmla="*/ 50 w 165"/>
                <a:gd name="T51" fmla="*/ 125 h 132"/>
                <a:gd name="T52" fmla="*/ 36 w 165"/>
                <a:gd name="T53" fmla="*/ 119 h 132"/>
                <a:gd name="T54" fmla="*/ 17 w 165"/>
                <a:gd name="T55" fmla="*/ 132 h 132"/>
                <a:gd name="T56" fmla="*/ 19 w 165"/>
                <a:gd name="T57" fmla="*/ 132 h 132"/>
                <a:gd name="T58" fmla="*/ 146 w 165"/>
                <a:gd name="T59" fmla="*/ 132 h 132"/>
                <a:gd name="T60" fmla="*/ 165 w 165"/>
                <a:gd name="T61" fmla="*/ 114 h 132"/>
                <a:gd name="T62" fmla="*/ 165 w 165"/>
                <a:gd name="T63" fmla="*/ 38 h 132"/>
                <a:gd name="T64" fmla="*/ 146 w 165"/>
                <a:gd name="T65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132">
                  <a:moveTo>
                    <a:pt x="146" y="19"/>
                  </a:moveTo>
                  <a:cubicBezTo>
                    <a:pt x="78" y="19"/>
                    <a:pt x="78" y="19"/>
                    <a:pt x="78" y="19"/>
                  </a:cubicBezTo>
                  <a:cubicBezTo>
                    <a:pt x="77" y="8"/>
                    <a:pt x="69" y="0"/>
                    <a:pt x="6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6" y="4"/>
                    <a:pt x="3" y="10"/>
                  </a:cubicBezTo>
                  <a:cubicBezTo>
                    <a:pt x="1" y="13"/>
                    <a:pt x="0" y="17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82"/>
                    <a:pt x="0" y="100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4" y="86"/>
                    <a:pt x="13" y="82"/>
                    <a:pt x="13" y="78"/>
                  </a:cubicBezTo>
                  <a:cubicBezTo>
                    <a:pt x="13" y="74"/>
                    <a:pt x="14" y="71"/>
                    <a:pt x="14" y="67"/>
                  </a:cubicBezTo>
                  <a:cubicBezTo>
                    <a:pt x="20" y="45"/>
                    <a:pt x="39" y="30"/>
                    <a:pt x="61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5" y="30"/>
                    <a:pt x="68" y="30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94" y="37"/>
                    <a:pt x="109" y="56"/>
                    <a:pt x="109" y="78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82"/>
                    <a:pt x="109" y="85"/>
                    <a:pt x="108" y="89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3" y="111"/>
                    <a:pt x="83" y="126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58" y="126"/>
                    <a:pt x="54" y="126"/>
                    <a:pt x="50" y="125"/>
                  </a:cubicBezTo>
                  <a:cubicBezTo>
                    <a:pt x="45" y="124"/>
                    <a:pt x="40" y="121"/>
                    <a:pt x="36" y="119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17" y="132"/>
                    <a:pt x="18" y="132"/>
                    <a:pt x="19" y="132"/>
                  </a:cubicBezTo>
                  <a:cubicBezTo>
                    <a:pt x="146" y="132"/>
                    <a:pt x="146" y="132"/>
                    <a:pt x="146" y="132"/>
                  </a:cubicBezTo>
                  <a:cubicBezTo>
                    <a:pt x="157" y="132"/>
                    <a:pt x="165" y="124"/>
                    <a:pt x="165" y="114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27"/>
                    <a:pt x="157" y="19"/>
                    <a:pt x="146" y="19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7419975" y="900113"/>
              <a:ext cx="593725" cy="484188"/>
            </a:xfrm>
            <a:custGeom>
              <a:avLst/>
              <a:gdLst>
                <a:gd name="T0" fmla="*/ 158 w 158"/>
                <a:gd name="T1" fmla="*/ 45 h 129"/>
                <a:gd name="T2" fmla="*/ 123 w 158"/>
                <a:gd name="T3" fmla="*/ 1 h 129"/>
                <a:gd name="T4" fmla="*/ 112 w 158"/>
                <a:gd name="T5" fmla="*/ 0 h 129"/>
                <a:gd name="T6" fmla="*/ 112 w 158"/>
                <a:gd name="T7" fmla="*/ 0 h 129"/>
                <a:gd name="T8" fmla="*/ 112 w 158"/>
                <a:gd name="T9" fmla="*/ 0 h 129"/>
                <a:gd name="T10" fmla="*/ 68 w 158"/>
                <a:gd name="T11" fmla="*/ 35 h 129"/>
                <a:gd name="T12" fmla="*/ 67 w 158"/>
                <a:gd name="T13" fmla="*/ 45 h 129"/>
                <a:gd name="T14" fmla="*/ 68 w 158"/>
                <a:gd name="T15" fmla="*/ 57 h 129"/>
                <a:gd name="T16" fmla="*/ 68 w 158"/>
                <a:gd name="T17" fmla="*/ 57 h 129"/>
                <a:gd name="T18" fmla="*/ 51 w 158"/>
                <a:gd name="T19" fmla="*/ 70 h 129"/>
                <a:gd name="T20" fmla="*/ 6 w 158"/>
                <a:gd name="T21" fmla="*/ 101 h 129"/>
                <a:gd name="T22" fmla="*/ 0 w 158"/>
                <a:gd name="T23" fmla="*/ 113 h 129"/>
                <a:gd name="T24" fmla="*/ 0 w 158"/>
                <a:gd name="T25" fmla="*/ 113 h 129"/>
                <a:gd name="T26" fmla="*/ 0 w 158"/>
                <a:gd name="T27" fmla="*/ 113 h 129"/>
                <a:gd name="T28" fmla="*/ 3 w 158"/>
                <a:gd name="T29" fmla="*/ 121 h 129"/>
                <a:gd name="T30" fmla="*/ 4 w 158"/>
                <a:gd name="T31" fmla="*/ 123 h 129"/>
                <a:gd name="T32" fmla="*/ 16 w 158"/>
                <a:gd name="T33" fmla="*/ 129 h 129"/>
                <a:gd name="T34" fmla="*/ 16 w 158"/>
                <a:gd name="T35" fmla="*/ 129 h 129"/>
                <a:gd name="T36" fmla="*/ 16 w 158"/>
                <a:gd name="T37" fmla="*/ 129 h 129"/>
                <a:gd name="T38" fmla="*/ 24 w 158"/>
                <a:gd name="T39" fmla="*/ 127 h 129"/>
                <a:gd name="T40" fmla="*/ 26 w 158"/>
                <a:gd name="T41" fmla="*/ 125 h 129"/>
                <a:gd name="T42" fmla="*/ 26 w 158"/>
                <a:gd name="T43" fmla="*/ 125 h 129"/>
                <a:gd name="T44" fmla="*/ 64 w 158"/>
                <a:gd name="T45" fmla="*/ 98 h 129"/>
                <a:gd name="T46" fmla="*/ 87 w 158"/>
                <a:gd name="T47" fmla="*/ 83 h 129"/>
                <a:gd name="T48" fmla="*/ 87 w 158"/>
                <a:gd name="T49" fmla="*/ 83 h 129"/>
                <a:gd name="T50" fmla="*/ 102 w 158"/>
                <a:gd name="T51" fmla="*/ 89 h 129"/>
                <a:gd name="T52" fmla="*/ 112 w 158"/>
                <a:gd name="T53" fmla="*/ 91 h 129"/>
                <a:gd name="T54" fmla="*/ 112 w 158"/>
                <a:gd name="T55" fmla="*/ 91 h 129"/>
                <a:gd name="T56" fmla="*/ 156 w 158"/>
                <a:gd name="T57" fmla="*/ 56 h 129"/>
                <a:gd name="T58" fmla="*/ 156 w 158"/>
                <a:gd name="T59" fmla="*/ 56 h 129"/>
                <a:gd name="T60" fmla="*/ 156 w 158"/>
                <a:gd name="T61" fmla="*/ 55 h 129"/>
                <a:gd name="T62" fmla="*/ 158 w 158"/>
                <a:gd name="T63" fmla="*/ 45 h 129"/>
                <a:gd name="T64" fmla="*/ 48 w 158"/>
                <a:gd name="T65" fmla="*/ 104 h 129"/>
                <a:gd name="T66" fmla="*/ 47 w 158"/>
                <a:gd name="T67" fmla="*/ 102 h 129"/>
                <a:gd name="T68" fmla="*/ 48 w 158"/>
                <a:gd name="T69" fmla="*/ 104 h 129"/>
                <a:gd name="T70" fmla="*/ 24 w 158"/>
                <a:gd name="T71" fmla="*/ 120 h 129"/>
                <a:gd name="T72" fmla="*/ 19 w 158"/>
                <a:gd name="T73" fmla="*/ 121 h 129"/>
                <a:gd name="T74" fmla="*/ 11 w 158"/>
                <a:gd name="T75" fmla="*/ 117 h 129"/>
                <a:gd name="T76" fmla="*/ 10 w 158"/>
                <a:gd name="T77" fmla="*/ 112 h 129"/>
                <a:gd name="T78" fmla="*/ 14 w 158"/>
                <a:gd name="T79" fmla="*/ 105 h 129"/>
                <a:gd name="T80" fmla="*/ 38 w 158"/>
                <a:gd name="T81" fmla="*/ 88 h 129"/>
                <a:gd name="T82" fmla="*/ 43 w 158"/>
                <a:gd name="T83" fmla="*/ 87 h 129"/>
                <a:gd name="T84" fmla="*/ 51 w 158"/>
                <a:gd name="T85" fmla="*/ 91 h 129"/>
                <a:gd name="T86" fmla="*/ 52 w 158"/>
                <a:gd name="T87" fmla="*/ 96 h 129"/>
                <a:gd name="T88" fmla="*/ 48 w 158"/>
                <a:gd name="T89" fmla="*/ 104 h 129"/>
                <a:gd name="T90" fmla="*/ 113 w 158"/>
                <a:gd name="T91" fmla="*/ 74 h 129"/>
                <a:gd name="T92" fmla="*/ 83 w 158"/>
                <a:gd name="T93" fmla="*/ 44 h 129"/>
                <a:gd name="T94" fmla="*/ 113 w 158"/>
                <a:gd name="T95" fmla="*/ 14 h 129"/>
                <a:gd name="T96" fmla="*/ 143 w 158"/>
                <a:gd name="T97" fmla="*/ 44 h 129"/>
                <a:gd name="T98" fmla="*/ 113 w 158"/>
                <a:gd name="T99" fmla="*/ 7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" h="129">
                  <a:moveTo>
                    <a:pt x="158" y="45"/>
                  </a:moveTo>
                  <a:cubicBezTo>
                    <a:pt x="158" y="24"/>
                    <a:pt x="144" y="6"/>
                    <a:pt x="123" y="1"/>
                  </a:cubicBezTo>
                  <a:cubicBezTo>
                    <a:pt x="119" y="0"/>
                    <a:pt x="116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91" y="0"/>
                    <a:pt x="73" y="14"/>
                    <a:pt x="68" y="35"/>
                  </a:cubicBezTo>
                  <a:cubicBezTo>
                    <a:pt x="67" y="38"/>
                    <a:pt x="67" y="42"/>
                    <a:pt x="67" y="45"/>
                  </a:cubicBezTo>
                  <a:cubicBezTo>
                    <a:pt x="67" y="49"/>
                    <a:pt x="67" y="53"/>
                    <a:pt x="68" y="57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2" y="104"/>
                    <a:pt x="0" y="109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6"/>
                    <a:pt x="1" y="119"/>
                    <a:pt x="3" y="121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7" y="127"/>
                    <a:pt x="12" y="129"/>
                    <a:pt x="16" y="129"/>
                  </a:cubicBezTo>
                  <a:cubicBezTo>
                    <a:pt x="16" y="129"/>
                    <a:pt x="16" y="129"/>
                    <a:pt x="16" y="129"/>
                  </a:cubicBezTo>
                  <a:cubicBezTo>
                    <a:pt x="16" y="129"/>
                    <a:pt x="16" y="129"/>
                    <a:pt x="16" y="129"/>
                  </a:cubicBezTo>
                  <a:cubicBezTo>
                    <a:pt x="19" y="129"/>
                    <a:pt x="22" y="129"/>
                    <a:pt x="24" y="127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87" y="83"/>
                    <a:pt x="87" y="83"/>
                    <a:pt x="87" y="83"/>
                  </a:cubicBezTo>
                  <a:cubicBezTo>
                    <a:pt x="87" y="83"/>
                    <a:pt x="87" y="83"/>
                    <a:pt x="87" y="83"/>
                  </a:cubicBezTo>
                  <a:cubicBezTo>
                    <a:pt x="92" y="86"/>
                    <a:pt x="96" y="88"/>
                    <a:pt x="102" y="89"/>
                  </a:cubicBezTo>
                  <a:cubicBezTo>
                    <a:pt x="105" y="90"/>
                    <a:pt x="109" y="91"/>
                    <a:pt x="112" y="91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33" y="91"/>
                    <a:pt x="151" y="76"/>
                    <a:pt x="156" y="56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6" y="55"/>
                    <a:pt x="156" y="55"/>
                    <a:pt x="156" y="55"/>
                  </a:cubicBezTo>
                  <a:cubicBezTo>
                    <a:pt x="157" y="52"/>
                    <a:pt x="158" y="48"/>
                    <a:pt x="158" y="45"/>
                  </a:cubicBezTo>
                  <a:close/>
                  <a:moveTo>
                    <a:pt x="48" y="104"/>
                  </a:moveTo>
                  <a:cubicBezTo>
                    <a:pt x="47" y="102"/>
                    <a:pt x="47" y="102"/>
                    <a:pt x="47" y="102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21"/>
                    <a:pt x="21" y="121"/>
                    <a:pt x="19" y="121"/>
                  </a:cubicBezTo>
                  <a:cubicBezTo>
                    <a:pt x="16" y="121"/>
                    <a:pt x="13" y="120"/>
                    <a:pt x="11" y="117"/>
                  </a:cubicBezTo>
                  <a:cubicBezTo>
                    <a:pt x="10" y="116"/>
                    <a:pt x="10" y="114"/>
                    <a:pt x="10" y="112"/>
                  </a:cubicBezTo>
                  <a:cubicBezTo>
                    <a:pt x="10" y="109"/>
                    <a:pt x="11" y="106"/>
                    <a:pt x="14" y="105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0" y="87"/>
                    <a:pt x="41" y="87"/>
                    <a:pt x="43" y="87"/>
                  </a:cubicBezTo>
                  <a:cubicBezTo>
                    <a:pt x="46" y="87"/>
                    <a:pt x="49" y="88"/>
                    <a:pt x="51" y="91"/>
                  </a:cubicBezTo>
                  <a:cubicBezTo>
                    <a:pt x="52" y="92"/>
                    <a:pt x="52" y="94"/>
                    <a:pt x="52" y="96"/>
                  </a:cubicBezTo>
                  <a:cubicBezTo>
                    <a:pt x="52" y="99"/>
                    <a:pt x="51" y="102"/>
                    <a:pt x="48" y="104"/>
                  </a:cubicBezTo>
                  <a:close/>
                  <a:moveTo>
                    <a:pt x="113" y="74"/>
                  </a:moveTo>
                  <a:cubicBezTo>
                    <a:pt x="96" y="74"/>
                    <a:pt x="83" y="61"/>
                    <a:pt x="83" y="44"/>
                  </a:cubicBezTo>
                  <a:cubicBezTo>
                    <a:pt x="83" y="27"/>
                    <a:pt x="96" y="14"/>
                    <a:pt x="113" y="14"/>
                  </a:cubicBezTo>
                  <a:cubicBezTo>
                    <a:pt x="130" y="14"/>
                    <a:pt x="143" y="27"/>
                    <a:pt x="143" y="44"/>
                  </a:cubicBezTo>
                  <a:cubicBezTo>
                    <a:pt x="143" y="61"/>
                    <a:pt x="130" y="74"/>
                    <a:pt x="113" y="74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7791450" y="1092200"/>
              <a:ext cx="136525" cy="66675"/>
            </a:xfrm>
            <a:custGeom>
              <a:avLst/>
              <a:gdLst>
                <a:gd name="T0" fmla="*/ 34 w 36"/>
                <a:gd name="T1" fmla="*/ 0 h 18"/>
                <a:gd name="T2" fmla="*/ 31 w 36"/>
                <a:gd name="T3" fmla="*/ 2 h 18"/>
                <a:gd name="T4" fmla="*/ 13 w 36"/>
                <a:gd name="T5" fmla="*/ 13 h 18"/>
                <a:gd name="T6" fmla="*/ 4 w 36"/>
                <a:gd name="T7" fmla="*/ 11 h 18"/>
                <a:gd name="T8" fmla="*/ 1 w 36"/>
                <a:gd name="T9" fmla="*/ 12 h 18"/>
                <a:gd name="T10" fmla="*/ 2 w 36"/>
                <a:gd name="T11" fmla="*/ 15 h 18"/>
                <a:gd name="T12" fmla="*/ 2 w 36"/>
                <a:gd name="T13" fmla="*/ 15 h 18"/>
                <a:gd name="T14" fmla="*/ 13 w 36"/>
                <a:gd name="T15" fmla="*/ 18 h 18"/>
                <a:gd name="T16" fmla="*/ 13 w 36"/>
                <a:gd name="T17" fmla="*/ 18 h 18"/>
                <a:gd name="T18" fmla="*/ 36 w 36"/>
                <a:gd name="T19" fmla="*/ 3 h 18"/>
                <a:gd name="T20" fmla="*/ 34 w 36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8">
                  <a:moveTo>
                    <a:pt x="34" y="0"/>
                  </a:moveTo>
                  <a:cubicBezTo>
                    <a:pt x="33" y="0"/>
                    <a:pt x="31" y="0"/>
                    <a:pt x="31" y="2"/>
                  </a:cubicBezTo>
                  <a:cubicBezTo>
                    <a:pt x="28" y="8"/>
                    <a:pt x="21" y="13"/>
                    <a:pt x="13" y="13"/>
                  </a:cubicBezTo>
                  <a:cubicBezTo>
                    <a:pt x="10" y="13"/>
                    <a:pt x="7" y="12"/>
                    <a:pt x="4" y="11"/>
                  </a:cubicBezTo>
                  <a:cubicBezTo>
                    <a:pt x="3" y="10"/>
                    <a:pt x="1" y="11"/>
                    <a:pt x="1" y="12"/>
                  </a:cubicBezTo>
                  <a:cubicBezTo>
                    <a:pt x="0" y="13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6" y="17"/>
                    <a:pt x="9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3" y="18"/>
                    <a:pt x="32" y="12"/>
                    <a:pt x="36" y="3"/>
                  </a:cubicBezTo>
                  <a:cubicBezTo>
                    <a:pt x="36" y="2"/>
                    <a:pt x="35" y="1"/>
                    <a:pt x="3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2" name="Freeform 375"/>
          <p:cNvSpPr>
            <a:spLocks noEditPoints="1"/>
          </p:cNvSpPr>
          <p:nvPr/>
        </p:nvSpPr>
        <p:spPr bwMode="auto">
          <a:xfrm>
            <a:off x="4145374" y="1646845"/>
            <a:ext cx="534143" cy="512916"/>
          </a:xfrm>
          <a:custGeom>
            <a:avLst/>
            <a:gdLst>
              <a:gd name="T0" fmla="*/ 32 w 64"/>
              <a:gd name="T1" fmla="*/ 9 h 61"/>
              <a:gd name="T2" fmla="*/ 22 w 64"/>
              <a:gd name="T3" fmla="*/ 20 h 61"/>
              <a:gd name="T4" fmla="*/ 21 w 64"/>
              <a:gd name="T5" fmla="*/ 46 h 61"/>
              <a:gd name="T6" fmla="*/ 29 w 64"/>
              <a:gd name="T7" fmla="*/ 46 h 61"/>
              <a:gd name="T8" fmla="*/ 29 w 64"/>
              <a:gd name="T9" fmla="*/ 36 h 61"/>
              <a:gd name="T10" fmla="*/ 34 w 64"/>
              <a:gd name="T11" fmla="*/ 36 h 61"/>
              <a:gd name="T12" fmla="*/ 35 w 64"/>
              <a:gd name="T13" fmla="*/ 46 h 61"/>
              <a:gd name="T14" fmla="*/ 42 w 64"/>
              <a:gd name="T15" fmla="*/ 46 h 61"/>
              <a:gd name="T16" fmla="*/ 41 w 64"/>
              <a:gd name="T17" fmla="*/ 20 h 61"/>
              <a:gd name="T18" fmla="*/ 32 w 64"/>
              <a:gd name="T19" fmla="*/ 9 h 61"/>
              <a:gd name="T20" fmla="*/ 35 w 64"/>
              <a:gd name="T21" fmla="*/ 54 h 61"/>
              <a:gd name="T22" fmla="*/ 35 w 64"/>
              <a:gd name="T23" fmla="*/ 61 h 61"/>
              <a:gd name="T24" fmla="*/ 28 w 64"/>
              <a:gd name="T25" fmla="*/ 61 h 61"/>
              <a:gd name="T26" fmla="*/ 28 w 64"/>
              <a:gd name="T27" fmla="*/ 54 h 61"/>
              <a:gd name="T28" fmla="*/ 18 w 64"/>
              <a:gd name="T29" fmla="*/ 54 h 61"/>
              <a:gd name="T30" fmla="*/ 19 w 64"/>
              <a:gd name="T31" fmla="*/ 59 h 61"/>
              <a:gd name="T32" fmla="*/ 19 w 64"/>
              <a:gd name="T33" fmla="*/ 61 h 61"/>
              <a:gd name="T34" fmla="*/ 17 w 64"/>
              <a:gd name="T35" fmla="*/ 61 h 61"/>
              <a:gd name="T36" fmla="*/ 3 w 64"/>
              <a:gd name="T37" fmla="*/ 61 h 61"/>
              <a:gd name="T38" fmla="*/ 1 w 64"/>
              <a:gd name="T39" fmla="*/ 61 h 61"/>
              <a:gd name="T40" fmla="*/ 1 w 64"/>
              <a:gd name="T41" fmla="*/ 59 h 61"/>
              <a:gd name="T42" fmla="*/ 3 w 64"/>
              <a:gd name="T43" fmla="*/ 45 h 61"/>
              <a:gd name="T44" fmla="*/ 12 w 64"/>
              <a:gd name="T45" fmla="*/ 37 h 61"/>
              <a:gd name="T46" fmla="*/ 15 w 64"/>
              <a:gd name="T47" fmla="*/ 18 h 61"/>
              <a:gd name="T48" fmla="*/ 30 w 64"/>
              <a:gd name="T49" fmla="*/ 1 h 61"/>
              <a:gd name="T50" fmla="*/ 32 w 64"/>
              <a:gd name="T51" fmla="*/ 0 h 61"/>
              <a:gd name="T52" fmla="*/ 33 w 64"/>
              <a:gd name="T53" fmla="*/ 1 h 61"/>
              <a:gd name="T54" fmla="*/ 49 w 64"/>
              <a:gd name="T55" fmla="*/ 18 h 61"/>
              <a:gd name="T56" fmla="*/ 51 w 64"/>
              <a:gd name="T57" fmla="*/ 37 h 61"/>
              <a:gd name="T58" fmla="*/ 61 w 64"/>
              <a:gd name="T59" fmla="*/ 45 h 61"/>
              <a:gd name="T60" fmla="*/ 63 w 64"/>
              <a:gd name="T61" fmla="*/ 59 h 61"/>
              <a:gd name="T62" fmla="*/ 63 w 64"/>
              <a:gd name="T63" fmla="*/ 61 h 61"/>
              <a:gd name="T64" fmla="*/ 61 w 64"/>
              <a:gd name="T65" fmla="*/ 61 h 61"/>
              <a:gd name="T66" fmla="*/ 47 w 64"/>
              <a:gd name="T67" fmla="*/ 61 h 61"/>
              <a:gd name="T68" fmla="*/ 45 w 64"/>
              <a:gd name="T69" fmla="*/ 61 h 61"/>
              <a:gd name="T70" fmla="*/ 45 w 64"/>
              <a:gd name="T71" fmla="*/ 59 h 61"/>
              <a:gd name="T72" fmla="*/ 45 w 64"/>
              <a:gd name="T73" fmla="*/ 54 h 61"/>
              <a:gd name="T74" fmla="*/ 35 w 64"/>
              <a:gd name="T75" fmla="*/ 54 h 61"/>
              <a:gd name="T76" fmla="*/ 50 w 64"/>
              <a:gd name="T77" fmla="*/ 47 h 61"/>
              <a:gd name="T78" fmla="*/ 49 w 64"/>
              <a:gd name="T79" fmla="*/ 57 h 61"/>
              <a:gd name="T80" fmla="*/ 59 w 64"/>
              <a:gd name="T81" fmla="*/ 57 h 61"/>
              <a:gd name="T82" fmla="*/ 57 w 64"/>
              <a:gd name="T83" fmla="*/ 47 h 61"/>
              <a:gd name="T84" fmla="*/ 51 w 64"/>
              <a:gd name="T85" fmla="*/ 41 h 61"/>
              <a:gd name="T86" fmla="*/ 50 w 64"/>
              <a:gd name="T87" fmla="*/ 47 h 61"/>
              <a:gd name="T88" fmla="*/ 15 w 64"/>
              <a:gd name="T89" fmla="*/ 57 h 61"/>
              <a:gd name="T90" fmla="*/ 14 w 64"/>
              <a:gd name="T91" fmla="*/ 49 h 61"/>
              <a:gd name="T92" fmla="*/ 13 w 64"/>
              <a:gd name="T93" fmla="*/ 41 h 61"/>
              <a:gd name="T94" fmla="*/ 6 w 64"/>
              <a:gd name="T95" fmla="*/ 47 h 61"/>
              <a:gd name="T96" fmla="*/ 4 w 64"/>
              <a:gd name="T97" fmla="*/ 57 h 61"/>
              <a:gd name="T98" fmla="*/ 15 w 64"/>
              <a:gd name="T99" fmla="*/ 57 h 61"/>
              <a:gd name="T100" fmla="*/ 32 w 64"/>
              <a:gd name="T101" fmla="*/ 22 h 61"/>
              <a:gd name="T102" fmla="*/ 37 w 64"/>
              <a:gd name="T103" fmla="*/ 27 h 61"/>
              <a:gd name="T104" fmla="*/ 32 w 64"/>
              <a:gd name="T105" fmla="*/ 32 h 61"/>
              <a:gd name="T106" fmla="*/ 27 w 64"/>
              <a:gd name="T107" fmla="*/ 27 h 61"/>
              <a:gd name="T108" fmla="*/ 32 w 64"/>
              <a:gd name="T109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4" h="61">
                <a:moveTo>
                  <a:pt x="32" y="9"/>
                </a:moveTo>
                <a:cubicBezTo>
                  <a:pt x="27" y="11"/>
                  <a:pt x="24" y="15"/>
                  <a:pt x="22" y="20"/>
                </a:cubicBezTo>
                <a:cubicBezTo>
                  <a:pt x="20" y="27"/>
                  <a:pt x="20" y="35"/>
                  <a:pt x="21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3"/>
                  <a:pt x="29" y="40"/>
                  <a:pt x="29" y="36"/>
                </a:cubicBezTo>
                <a:cubicBezTo>
                  <a:pt x="31" y="36"/>
                  <a:pt x="32" y="36"/>
                  <a:pt x="34" y="36"/>
                </a:cubicBezTo>
                <a:cubicBezTo>
                  <a:pt x="34" y="40"/>
                  <a:pt x="34" y="43"/>
                  <a:pt x="35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4" y="35"/>
                  <a:pt x="43" y="27"/>
                  <a:pt x="41" y="20"/>
                </a:cubicBezTo>
                <a:cubicBezTo>
                  <a:pt x="40" y="15"/>
                  <a:pt x="36" y="11"/>
                  <a:pt x="32" y="9"/>
                </a:cubicBezTo>
                <a:close/>
                <a:moveTo>
                  <a:pt x="35" y="54"/>
                </a:moveTo>
                <a:cubicBezTo>
                  <a:pt x="35" y="56"/>
                  <a:pt x="35" y="58"/>
                  <a:pt x="35" y="61"/>
                </a:cubicBezTo>
                <a:cubicBezTo>
                  <a:pt x="33" y="61"/>
                  <a:pt x="30" y="61"/>
                  <a:pt x="28" y="61"/>
                </a:cubicBezTo>
                <a:cubicBezTo>
                  <a:pt x="28" y="58"/>
                  <a:pt x="28" y="56"/>
                  <a:pt x="28" y="54"/>
                </a:cubicBezTo>
                <a:cubicBezTo>
                  <a:pt x="18" y="54"/>
                  <a:pt x="18" y="54"/>
                  <a:pt x="18" y="54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61"/>
                  <a:pt x="19" y="61"/>
                  <a:pt x="19" y="61"/>
                </a:cubicBezTo>
                <a:cubicBezTo>
                  <a:pt x="17" y="61"/>
                  <a:pt x="17" y="61"/>
                  <a:pt x="17" y="61"/>
                </a:cubicBezTo>
                <a:cubicBezTo>
                  <a:pt x="3" y="61"/>
                  <a:pt x="3" y="61"/>
                  <a:pt x="3" y="61"/>
                </a:cubicBezTo>
                <a:cubicBezTo>
                  <a:pt x="1" y="61"/>
                  <a:pt x="1" y="61"/>
                  <a:pt x="1" y="61"/>
                </a:cubicBezTo>
                <a:cubicBezTo>
                  <a:pt x="1" y="59"/>
                  <a:pt x="1" y="59"/>
                  <a:pt x="1" y="59"/>
                </a:cubicBezTo>
                <a:cubicBezTo>
                  <a:pt x="0" y="54"/>
                  <a:pt x="1" y="49"/>
                  <a:pt x="3" y="45"/>
                </a:cubicBezTo>
                <a:cubicBezTo>
                  <a:pt x="5" y="42"/>
                  <a:pt x="8" y="39"/>
                  <a:pt x="12" y="37"/>
                </a:cubicBezTo>
                <a:cubicBezTo>
                  <a:pt x="12" y="29"/>
                  <a:pt x="13" y="23"/>
                  <a:pt x="15" y="18"/>
                </a:cubicBezTo>
                <a:cubicBezTo>
                  <a:pt x="17" y="9"/>
                  <a:pt x="23" y="4"/>
                  <a:pt x="30" y="1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41" y="4"/>
                  <a:pt x="46" y="9"/>
                  <a:pt x="49" y="18"/>
                </a:cubicBezTo>
                <a:cubicBezTo>
                  <a:pt x="51" y="23"/>
                  <a:pt x="51" y="29"/>
                  <a:pt x="51" y="37"/>
                </a:cubicBezTo>
                <a:cubicBezTo>
                  <a:pt x="55" y="39"/>
                  <a:pt x="59" y="42"/>
                  <a:pt x="61" y="45"/>
                </a:cubicBezTo>
                <a:cubicBezTo>
                  <a:pt x="63" y="49"/>
                  <a:pt x="64" y="54"/>
                  <a:pt x="63" y="59"/>
                </a:cubicBezTo>
                <a:cubicBezTo>
                  <a:pt x="63" y="61"/>
                  <a:pt x="63" y="61"/>
                  <a:pt x="63" y="61"/>
                </a:cubicBezTo>
                <a:cubicBezTo>
                  <a:pt x="61" y="61"/>
                  <a:pt x="61" y="61"/>
                  <a:pt x="61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4"/>
                  <a:pt x="45" y="54"/>
                  <a:pt x="45" y="54"/>
                </a:cubicBezTo>
                <a:cubicBezTo>
                  <a:pt x="35" y="54"/>
                  <a:pt x="35" y="54"/>
                  <a:pt x="35" y="54"/>
                </a:cubicBezTo>
                <a:close/>
                <a:moveTo>
                  <a:pt x="50" y="47"/>
                </a:moveTo>
                <a:cubicBezTo>
                  <a:pt x="49" y="57"/>
                  <a:pt x="49" y="57"/>
                  <a:pt x="4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9" y="53"/>
                  <a:pt x="59" y="50"/>
                  <a:pt x="57" y="47"/>
                </a:cubicBezTo>
                <a:cubicBezTo>
                  <a:pt x="56" y="45"/>
                  <a:pt x="54" y="43"/>
                  <a:pt x="51" y="41"/>
                </a:cubicBezTo>
                <a:cubicBezTo>
                  <a:pt x="51" y="43"/>
                  <a:pt x="50" y="45"/>
                  <a:pt x="50" y="47"/>
                </a:cubicBezTo>
                <a:close/>
                <a:moveTo>
                  <a:pt x="15" y="57"/>
                </a:moveTo>
                <a:cubicBezTo>
                  <a:pt x="14" y="49"/>
                  <a:pt x="14" y="49"/>
                  <a:pt x="14" y="49"/>
                </a:cubicBezTo>
                <a:cubicBezTo>
                  <a:pt x="13" y="46"/>
                  <a:pt x="13" y="43"/>
                  <a:pt x="13" y="41"/>
                </a:cubicBezTo>
                <a:cubicBezTo>
                  <a:pt x="10" y="43"/>
                  <a:pt x="8" y="45"/>
                  <a:pt x="6" y="47"/>
                </a:cubicBezTo>
                <a:cubicBezTo>
                  <a:pt x="5" y="50"/>
                  <a:pt x="4" y="53"/>
                  <a:pt x="4" y="57"/>
                </a:cubicBezTo>
                <a:cubicBezTo>
                  <a:pt x="15" y="57"/>
                  <a:pt x="15" y="57"/>
                  <a:pt x="15" y="57"/>
                </a:cubicBezTo>
                <a:close/>
                <a:moveTo>
                  <a:pt x="32" y="22"/>
                </a:moveTo>
                <a:cubicBezTo>
                  <a:pt x="35" y="22"/>
                  <a:pt x="37" y="24"/>
                  <a:pt x="37" y="27"/>
                </a:cubicBezTo>
                <a:cubicBezTo>
                  <a:pt x="37" y="30"/>
                  <a:pt x="35" y="32"/>
                  <a:pt x="32" y="32"/>
                </a:cubicBezTo>
                <a:cubicBezTo>
                  <a:pt x="29" y="32"/>
                  <a:pt x="27" y="30"/>
                  <a:pt x="27" y="27"/>
                </a:cubicBezTo>
                <a:cubicBezTo>
                  <a:pt x="27" y="24"/>
                  <a:pt x="29" y="22"/>
                  <a:pt x="32" y="22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>
            <a:grpSpLocks noChangeAspect="1"/>
          </p:cNvGrpSpPr>
          <p:nvPr/>
        </p:nvGrpSpPr>
        <p:grpSpPr>
          <a:xfrm>
            <a:off x="3995936" y="3528689"/>
            <a:ext cx="600527" cy="467599"/>
            <a:chOff x="4265839" y="-1204913"/>
            <a:chExt cx="809399" cy="630238"/>
          </a:xfrm>
          <a:solidFill>
            <a:srgbClr val="FF0000"/>
          </a:solidFill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4343400" y="-954088"/>
              <a:ext cx="676275" cy="222250"/>
            </a:xfrm>
            <a:custGeom>
              <a:avLst/>
              <a:gdLst>
                <a:gd name="T0" fmla="*/ 159 w 180"/>
                <a:gd name="T1" fmla="*/ 17 h 59"/>
                <a:gd name="T2" fmla="*/ 96 w 180"/>
                <a:gd name="T3" fmla="*/ 17 h 59"/>
                <a:gd name="T4" fmla="*/ 96 w 180"/>
                <a:gd name="T5" fmla="*/ 7 h 59"/>
                <a:gd name="T6" fmla="*/ 90 w 180"/>
                <a:gd name="T7" fmla="*/ 0 h 59"/>
                <a:gd name="T8" fmla="*/ 84 w 180"/>
                <a:gd name="T9" fmla="*/ 7 h 59"/>
                <a:gd name="T10" fmla="*/ 84 w 180"/>
                <a:gd name="T11" fmla="*/ 17 h 59"/>
                <a:gd name="T12" fmla="*/ 21 w 180"/>
                <a:gd name="T13" fmla="*/ 17 h 59"/>
                <a:gd name="T14" fmla="*/ 0 w 180"/>
                <a:gd name="T15" fmla="*/ 38 h 59"/>
                <a:gd name="T16" fmla="*/ 0 w 180"/>
                <a:gd name="T17" fmla="*/ 52 h 59"/>
                <a:gd name="T18" fmla="*/ 6 w 180"/>
                <a:gd name="T19" fmla="*/ 59 h 59"/>
                <a:gd name="T20" fmla="*/ 13 w 180"/>
                <a:gd name="T21" fmla="*/ 52 h 59"/>
                <a:gd name="T22" fmla="*/ 13 w 180"/>
                <a:gd name="T23" fmla="*/ 38 h 59"/>
                <a:gd name="T24" fmla="*/ 21 w 180"/>
                <a:gd name="T25" fmla="*/ 30 h 59"/>
                <a:gd name="T26" fmla="*/ 84 w 180"/>
                <a:gd name="T27" fmla="*/ 30 h 59"/>
                <a:gd name="T28" fmla="*/ 84 w 180"/>
                <a:gd name="T29" fmla="*/ 47 h 59"/>
                <a:gd name="T30" fmla="*/ 90 w 180"/>
                <a:gd name="T31" fmla="*/ 53 h 59"/>
                <a:gd name="T32" fmla="*/ 96 w 180"/>
                <a:gd name="T33" fmla="*/ 47 h 59"/>
                <a:gd name="T34" fmla="*/ 96 w 180"/>
                <a:gd name="T35" fmla="*/ 30 h 59"/>
                <a:gd name="T36" fmla="*/ 159 w 180"/>
                <a:gd name="T37" fmla="*/ 30 h 59"/>
                <a:gd name="T38" fmla="*/ 168 w 180"/>
                <a:gd name="T39" fmla="*/ 38 h 59"/>
                <a:gd name="T40" fmla="*/ 168 w 180"/>
                <a:gd name="T41" fmla="*/ 52 h 59"/>
                <a:gd name="T42" fmla="*/ 174 w 180"/>
                <a:gd name="T43" fmla="*/ 59 h 59"/>
                <a:gd name="T44" fmla="*/ 180 w 180"/>
                <a:gd name="T45" fmla="*/ 52 h 59"/>
                <a:gd name="T46" fmla="*/ 180 w 180"/>
                <a:gd name="T47" fmla="*/ 38 h 59"/>
                <a:gd name="T48" fmla="*/ 159 w 180"/>
                <a:gd name="T49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59">
                  <a:moveTo>
                    <a:pt x="159" y="17"/>
                  </a:moveTo>
                  <a:cubicBezTo>
                    <a:pt x="96" y="17"/>
                    <a:pt x="96" y="17"/>
                    <a:pt x="96" y="1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4" y="0"/>
                    <a:pt x="90" y="0"/>
                  </a:cubicBezTo>
                  <a:cubicBezTo>
                    <a:pt x="87" y="0"/>
                    <a:pt x="84" y="3"/>
                    <a:pt x="84" y="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9" y="17"/>
                    <a:pt x="0" y="27"/>
                    <a:pt x="0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6"/>
                    <a:pt x="3" y="59"/>
                    <a:pt x="6" y="59"/>
                  </a:cubicBezTo>
                  <a:cubicBezTo>
                    <a:pt x="10" y="59"/>
                    <a:pt x="13" y="56"/>
                    <a:pt x="13" y="52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4"/>
                    <a:pt x="16" y="30"/>
                    <a:pt x="21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4" y="51"/>
                    <a:pt x="87" y="53"/>
                    <a:pt x="90" y="53"/>
                  </a:cubicBezTo>
                  <a:cubicBezTo>
                    <a:pt x="94" y="53"/>
                    <a:pt x="96" y="51"/>
                    <a:pt x="96" y="47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64" y="30"/>
                    <a:pt x="168" y="34"/>
                    <a:pt x="168" y="38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8" y="56"/>
                    <a:pt x="170" y="59"/>
                    <a:pt x="174" y="59"/>
                  </a:cubicBezTo>
                  <a:cubicBezTo>
                    <a:pt x="177" y="59"/>
                    <a:pt x="180" y="56"/>
                    <a:pt x="180" y="52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27"/>
                    <a:pt x="171" y="17"/>
                    <a:pt x="159" y="17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4265839" y="-706438"/>
              <a:ext cx="209550" cy="131763"/>
            </a:xfrm>
            <a:custGeom>
              <a:avLst/>
              <a:gdLst>
                <a:gd name="T0" fmla="*/ 0 w 56"/>
                <a:gd name="T1" fmla="*/ 25 h 35"/>
                <a:gd name="T2" fmla="*/ 12 w 56"/>
                <a:gd name="T3" fmla="*/ 35 h 35"/>
                <a:gd name="T4" fmla="*/ 44 w 56"/>
                <a:gd name="T5" fmla="*/ 35 h 35"/>
                <a:gd name="T6" fmla="*/ 56 w 56"/>
                <a:gd name="T7" fmla="*/ 25 h 35"/>
                <a:gd name="T8" fmla="*/ 56 w 56"/>
                <a:gd name="T9" fmla="*/ 10 h 35"/>
                <a:gd name="T10" fmla="*/ 44 w 56"/>
                <a:gd name="T11" fmla="*/ 0 h 35"/>
                <a:gd name="T12" fmla="*/ 12 w 56"/>
                <a:gd name="T13" fmla="*/ 0 h 35"/>
                <a:gd name="T14" fmla="*/ 0 w 56"/>
                <a:gd name="T15" fmla="*/ 10 h 35"/>
                <a:gd name="T16" fmla="*/ 0 w 56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5">
                  <a:moveTo>
                    <a:pt x="0" y="25"/>
                  </a:moveTo>
                  <a:cubicBezTo>
                    <a:pt x="0" y="31"/>
                    <a:pt x="5" y="35"/>
                    <a:pt x="12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51" y="35"/>
                    <a:pt x="56" y="31"/>
                    <a:pt x="56" y="25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4"/>
                    <a:pt x="51" y="0"/>
                    <a:pt x="4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4576763" y="-706438"/>
              <a:ext cx="209550" cy="131763"/>
            </a:xfrm>
            <a:custGeom>
              <a:avLst/>
              <a:gdLst>
                <a:gd name="T0" fmla="*/ 0 w 56"/>
                <a:gd name="T1" fmla="*/ 25 h 35"/>
                <a:gd name="T2" fmla="*/ 12 w 56"/>
                <a:gd name="T3" fmla="*/ 35 h 35"/>
                <a:gd name="T4" fmla="*/ 44 w 56"/>
                <a:gd name="T5" fmla="*/ 35 h 35"/>
                <a:gd name="T6" fmla="*/ 56 w 56"/>
                <a:gd name="T7" fmla="*/ 25 h 35"/>
                <a:gd name="T8" fmla="*/ 56 w 56"/>
                <a:gd name="T9" fmla="*/ 10 h 35"/>
                <a:gd name="T10" fmla="*/ 44 w 56"/>
                <a:gd name="T11" fmla="*/ 0 h 35"/>
                <a:gd name="T12" fmla="*/ 12 w 56"/>
                <a:gd name="T13" fmla="*/ 0 h 35"/>
                <a:gd name="T14" fmla="*/ 0 w 56"/>
                <a:gd name="T15" fmla="*/ 10 h 35"/>
                <a:gd name="T16" fmla="*/ 0 w 56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5">
                  <a:moveTo>
                    <a:pt x="0" y="25"/>
                  </a:moveTo>
                  <a:cubicBezTo>
                    <a:pt x="0" y="31"/>
                    <a:pt x="5" y="35"/>
                    <a:pt x="12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51" y="35"/>
                    <a:pt x="56" y="31"/>
                    <a:pt x="56" y="25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4"/>
                    <a:pt x="51" y="0"/>
                    <a:pt x="4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4865688" y="-706438"/>
              <a:ext cx="209550" cy="131763"/>
            </a:xfrm>
            <a:custGeom>
              <a:avLst/>
              <a:gdLst>
                <a:gd name="T0" fmla="*/ 0 w 56"/>
                <a:gd name="T1" fmla="*/ 25 h 35"/>
                <a:gd name="T2" fmla="*/ 12 w 56"/>
                <a:gd name="T3" fmla="*/ 35 h 35"/>
                <a:gd name="T4" fmla="*/ 44 w 56"/>
                <a:gd name="T5" fmla="*/ 35 h 35"/>
                <a:gd name="T6" fmla="*/ 56 w 56"/>
                <a:gd name="T7" fmla="*/ 25 h 35"/>
                <a:gd name="T8" fmla="*/ 56 w 56"/>
                <a:gd name="T9" fmla="*/ 10 h 35"/>
                <a:gd name="T10" fmla="*/ 44 w 56"/>
                <a:gd name="T11" fmla="*/ 0 h 35"/>
                <a:gd name="T12" fmla="*/ 12 w 56"/>
                <a:gd name="T13" fmla="*/ 0 h 35"/>
                <a:gd name="T14" fmla="*/ 0 w 56"/>
                <a:gd name="T15" fmla="*/ 10 h 35"/>
                <a:gd name="T16" fmla="*/ 0 w 56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5">
                  <a:moveTo>
                    <a:pt x="0" y="25"/>
                  </a:moveTo>
                  <a:cubicBezTo>
                    <a:pt x="0" y="31"/>
                    <a:pt x="5" y="35"/>
                    <a:pt x="12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51" y="35"/>
                    <a:pt x="56" y="31"/>
                    <a:pt x="56" y="25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4"/>
                    <a:pt x="51" y="0"/>
                    <a:pt x="4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4486501" y="-1204913"/>
              <a:ext cx="390525" cy="228600"/>
            </a:xfrm>
            <a:custGeom>
              <a:avLst/>
              <a:gdLst>
                <a:gd name="T0" fmla="*/ 104 w 104"/>
                <a:gd name="T1" fmla="*/ 49 h 61"/>
                <a:gd name="T2" fmla="*/ 90 w 104"/>
                <a:gd name="T3" fmla="*/ 61 h 61"/>
                <a:gd name="T4" fmla="*/ 14 w 104"/>
                <a:gd name="T5" fmla="*/ 61 h 61"/>
                <a:gd name="T6" fmla="*/ 0 w 104"/>
                <a:gd name="T7" fmla="*/ 49 h 61"/>
                <a:gd name="T8" fmla="*/ 0 w 104"/>
                <a:gd name="T9" fmla="*/ 12 h 61"/>
                <a:gd name="T10" fmla="*/ 14 w 104"/>
                <a:gd name="T11" fmla="*/ 0 h 61"/>
                <a:gd name="T12" fmla="*/ 90 w 104"/>
                <a:gd name="T13" fmla="*/ 0 h 61"/>
                <a:gd name="T14" fmla="*/ 104 w 104"/>
                <a:gd name="T15" fmla="*/ 12 h 61"/>
                <a:gd name="T16" fmla="*/ 104 w 104"/>
                <a:gd name="T17" fmla="*/ 4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61">
                  <a:moveTo>
                    <a:pt x="104" y="49"/>
                  </a:moveTo>
                  <a:cubicBezTo>
                    <a:pt x="104" y="56"/>
                    <a:pt x="98" y="61"/>
                    <a:pt x="90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6" y="61"/>
                    <a:pt x="0" y="56"/>
                    <a:pt x="0" y="4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8" y="0"/>
                    <a:pt x="104" y="5"/>
                    <a:pt x="104" y="12"/>
                  </a:cubicBezTo>
                  <a:cubicBezTo>
                    <a:pt x="104" y="49"/>
                    <a:pt x="104" y="49"/>
                    <a:pt x="104" y="49"/>
                  </a:cubicBezTo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611560" y="267494"/>
            <a:ext cx="518457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在安全上全面推行先进的安全管理体系</a:t>
            </a:r>
          </a:p>
        </p:txBody>
      </p:sp>
    </p:spTree>
    <p:extLst>
      <p:ext uri="{BB962C8B-B14F-4D97-AF65-F5344CB8AC3E}">
        <p14:creationId xmlns:p14="http://schemas.microsoft.com/office/powerpoint/2010/main" val="273149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4" grpId="0"/>
      <p:bldP spid="35" grpId="0" animBg="1"/>
      <p:bldP spid="38" grpId="0" animBg="1"/>
      <p:bldP spid="39" grpId="0" animBg="1"/>
      <p:bldP spid="52" grpId="0" animBg="1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6038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D20000"/>
                  </a:solidFill>
                  <a:latin typeface="Impact" panose="020B0806030902050204" pitchFamily="34" charset="0"/>
                </a:rPr>
                <a:t>5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612251" y="2859783"/>
            <a:ext cx="359114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存在问题和不足</a:t>
            </a:r>
          </a:p>
        </p:txBody>
      </p:sp>
    </p:spTree>
    <p:extLst>
      <p:ext uri="{BB962C8B-B14F-4D97-AF65-F5344CB8AC3E}">
        <p14:creationId xmlns:p14="http://schemas.microsoft.com/office/powerpoint/2010/main" val="245088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6038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6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612251" y="2859783"/>
            <a:ext cx="359114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安全管理计划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330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00" y="0"/>
            <a:ext cx="4860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"/>
    </mc:Choice>
    <mc:Fallback xmlns="">
      <p:transition advTm="4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1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1788</Words>
  <Application>Microsoft Office PowerPoint</Application>
  <PresentationFormat>全屏显示(16:9)</PresentationFormat>
  <Paragraphs>87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黑体</vt:lpstr>
      <vt:lpstr>宋体</vt:lpstr>
      <vt:lpstr>微软雅黑</vt:lpstr>
      <vt:lpstr>细圆体</vt:lpstr>
      <vt:lpstr>Arial</vt:lpstr>
      <vt:lpstr>Calibri</vt:lpstr>
      <vt:lpstr>Courier New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青铜安全课堂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青铜安全课堂</dc:title>
  <dc:subject>青铜安全课堂</dc:subject>
  <dc:creator>青铜安全课堂</dc:creator>
  <cp:lastModifiedBy>微软用户</cp:lastModifiedBy>
  <cp:revision>3</cp:revision>
  <dcterms:created xsi:type="dcterms:W3CDTF">2015-01-22T10:00:43Z</dcterms:created>
  <dcterms:modified xsi:type="dcterms:W3CDTF">2019-01-08T06:03:44Z</dcterms:modified>
  <cp:contentStatus>青铜安全课堂</cp:contentStatus>
</cp:coreProperties>
</file>